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sldIdLst>
    <p:sldId id="272" r:id="rId2"/>
    <p:sldId id="273" r:id="rId3"/>
    <p:sldId id="274" r:id="rId4"/>
    <p:sldId id="280" r:id="rId5"/>
    <p:sldId id="281" r:id="rId6"/>
    <p:sldId id="277" r:id="rId7"/>
    <p:sldId id="275" r:id="rId8"/>
    <p:sldId id="276" r:id="rId9"/>
    <p:sldId id="279" r:id="rId10"/>
    <p:sldId id="282" r:id="rId11"/>
    <p:sldId id="283" r:id="rId12"/>
    <p:sldId id="27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C83"/>
    <a:srgbClr val="0045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4" d="100"/>
          <a:sy n="114" d="100"/>
        </p:scale>
        <p:origin x="186" y="13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5/4/2018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021A1D30-C0A0-4124-A783-34D9F15FA0FE}" type="datetime1">
              <a:rPr lang="en-US" smtClean="0"/>
              <a:t>5/4/2018</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5/4/2018</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5/4/2018</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5/4/2018</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5/4/2018</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5/4/2018</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5/4/2018</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5/4/2018</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5/4/2018</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5/4/2018</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5/4/2018</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5/4/2018</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Zachary@aysroc.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salesforce.com/uk"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quickbooks.co.uk/"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lastpass.com/"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slack.com/"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wunderlist.com/"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fontAlgn="base"/>
            <a:r>
              <a:rPr lang="en-US" dirty="0">
                <a:solidFill>
                  <a:srgbClr val="00456A"/>
                </a:solidFill>
              </a:rPr>
              <a:t>Business apps we love for small business owners</a:t>
            </a:r>
          </a:p>
        </p:txBody>
      </p:sp>
      <p:sp>
        <p:nvSpPr>
          <p:cNvPr id="5" name="Subtitle 4"/>
          <p:cNvSpPr>
            <a:spLocks noGrp="1"/>
          </p:cNvSpPr>
          <p:nvPr>
            <p:ph type="subTitle" idx="1"/>
          </p:nvPr>
        </p:nvSpPr>
        <p:spPr/>
        <p:txBody>
          <a:bodyPr/>
          <a:lstStyle/>
          <a:p>
            <a:r>
              <a:rPr lang="en-US" dirty="0"/>
              <a:t>Presented By Zachary Dean</a:t>
            </a:r>
          </a:p>
          <a:p>
            <a:endParaRPr lang="en-US" dirty="0"/>
          </a:p>
        </p:txBody>
      </p:sp>
      <p:pic>
        <p:nvPicPr>
          <p:cNvPr id="3" name="Picture 2">
            <a:extLst>
              <a:ext uri="{FF2B5EF4-FFF2-40B4-BE49-F238E27FC236}">
                <a16:creationId xmlns:a16="http://schemas.microsoft.com/office/drawing/2014/main" id="{BB717CC9-7BF8-44C7-8794-93AFD6DF50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2583" y="4104836"/>
            <a:ext cx="1916295" cy="1535591"/>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3197A-BDA2-4C5C-BA5A-DBC041617FE9}"/>
              </a:ext>
            </a:extLst>
          </p:cNvPr>
          <p:cNvSpPr>
            <a:spLocks noGrp="1"/>
          </p:cNvSpPr>
          <p:nvPr>
            <p:ph type="title"/>
          </p:nvPr>
        </p:nvSpPr>
        <p:spPr/>
        <p:txBody>
          <a:bodyPr/>
          <a:lstStyle/>
          <a:p>
            <a:r>
              <a:rPr lang="en-US" dirty="0"/>
              <a:t>Stride Drive</a:t>
            </a:r>
          </a:p>
        </p:txBody>
      </p:sp>
      <p:sp>
        <p:nvSpPr>
          <p:cNvPr id="3" name="Content Placeholder 2">
            <a:extLst>
              <a:ext uri="{FF2B5EF4-FFF2-40B4-BE49-F238E27FC236}">
                <a16:creationId xmlns:a16="http://schemas.microsoft.com/office/drawing/2014/main" id="{08BDC009-866F-4C28-9C93-97970995D014}"/>
              </a:ext>
            </a:extLst>
          </p:cNvPr>
          <p:cNvSpPr>
            <a:spLocks noGrp="1"/>
          </p:cNvSpPr>
          <p:nvPr>
            <p:ph idx="1"/>
          </p:nvPr>
        </p:nvSpPr>
        <p:spPr>
          <a:xfrm>
            <a:off x="609600" y="1935480"/>
            <a:ext cx="10972800" cy="4218432"/>
          </a:xfrm>
        </p:spPr>
        <p:txBody>
          <a:bodyPr>
            <a:normAutofit/>
          </a:bodyPr>
          <a:lstStyle/>
          <a:p>
            <a:r>
              <a:rPr lang="en-US" sz="2000" b="1" dirty="0"/>
              <a:t>Stride Drive </a:t>
            </a:r>
            <a:r>
              <a:rPr lang="en-US" sz="2000" b="1" dirty="0">
                <a:solidFill>
                  <a:srgbClr val="0B3C83"/>
                </a:solidFill>
              </a:rPr>
              <a:t>– Mileage Tracker, Expense Log, &amp; Taxes</a:t>
            </a:r>
            <a:endParaRPr lang="en-US" sz="800" dirty="0"/>
          </a:p>
          <a:p>
            <a:r>
              <a:rPr lang="en-US" sz="2000" dirty="0"/>
              <a:t>This free app runs in the background, quietly logging every mile you drive, and then it generates an IRS-ready report that you can use to do your taxes.</a:t>
            </a:r>
          </a:p>
          <a:p>
            <a:endParaRPr lang="en-US" sz="800" dirty="0"/>
          </a:p>
          <a:p>
            <a:r>
              <a:rPr lang="en-US" sz="2000" dirty="0"/>
              <a:t>Stride Drive also tracks expenses like car washes, parking fees, tolls, etc. If you’re not sure what expenses are trackable, the app will walk you through the steps to figure it out.</a:t>
            </a:r>
          </a:p>
          <a:p>
            <a:pPr marL="0" indent="0">
              <a:buNone/>
            </a:pPr>
            <a:endParaRPr lang="en-US" sz="800" dirty="0"/>
          </a:p>
          <a:p>
            <a:r>
              <a:rPr lang="en-US" sz="2000" dirty="0"/>
              <a:t>Stride Drive is available on iOS and Android – and did we mention it’s free?</a:t>
            </a:r>
          </a:p>
          <a:p>
            <a:pPr marL="0" indent="0">
              <a:buNone/>
            </a:pPr>
            <a:endParaRPr lang="en-US" sz="2000" dirty="0"/>
          </a:p>
        </p:txBody>
      </p:sp>
      <p:pic>
        <p:nvPicPr>
          <p:cNvPr id="4" name="Picture 3">
            <a:extLst>
              <a:ext uri="{FF2B5EF4-FFF2-40B4-BE49-F238E27FC236}">
                <a16:creationId xmlns:a16="http://schemas.microsoft.com/office/drawing/2014/main" id="{2031FCA1-F114-47AB-B75D-045D9C4480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pic>
        <p:nvPicPr>
          <p:cNvPr id="1026" name="Picture 2" descr="Image result for stride drive app">
            <a:extLst>
              <a:ext uri="{FF2B5EF4-FFF2-40B4-BE49-F238E27FC236}">
                <a16:creationId xmlns:a16="http://schemas.microsoft.com/office/drawing/2014/main" id="{DF55EA71-6EA8-4C99-BBCB-624BAD31D9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3657" y="4302647"/>
            <a:ext cx="3270612" cy="1752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57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3197A-BDA2-4C5C-BA5A-DBC041617FE9}"/>
              </a:ext>
            </a:extLst>
          </p:cNvPr>
          <p:cNvSpPr>
            <a:spLocks noGrp="1"/>
          </p:cNvSpPr>
          <p:nvPr>
            <p:ph type="title"/>
          </p:nvPr>
        </p:nvSpPr>
        <p:spPr>
          <a:xfrm>
            <a:off x="609600" y="439688"/>
            <a:ext cx="10972800" cy="1143000"/>
          </a:xfrm>
        </p:spPr>
        <p:txBody>
          <a:bodyPr/>
          <a:lstStyle/>
          <a:p>
            <a:r>
              <a:rPr lang="en-US" dirty="0" err="1"/>
              <a:t>MileIQ</a:t>
            </a:r>
            <a:endParaRPr lang="en-US" b="1" dirty="0"/>
          </a:p>
        </p:txBody>
      </p:sp>
      <p:sp>
        <p:nvSpPr>
          <p:cNvPr id="3" name="Content Placeholder 2">
            <a:extLst>
              <a:ext uri="{FF2B5EF4-FFF2-40B4-BE49-F238E27FC236}">
                <a16:creationId xmlns:a16="http://schemas.microsoft.com/office/drawing/2014/main" id="{08BDC009-866F-4C28-9C93-97970995D014}"/>
              </a:ext>
            </a:extLst>
          </p:cNvPr>
          <p:cNvSpPr>
            <a:spLocks noGrp="1"/>
          </p:cNvSpPr>
          <p:nvPr>
            <p:ph idx="1"/>
          </p:nvPr>
        </p:nvSpPr>
        <p:spPr>
          <a:xfrm>
            <a:off x="609600" y="1671079"/>
            <a:ext cx="10972800" cy="4024645"/>
          </a:xfrm>
        </p:spPr>
        <p:txBody>
          <a:bodyPr>
            <a:normAutofit/>
          </a:bodyPr>
          <a:lstStyle/>
          <a:p>
            <a:r>
              <a:rPr lang="en-US" sz="2000" b="1" dirty="0" err="1"/>
              <a:t>MileIQ</a:t>
            </a:r>
            <a:r>
              <a:rPr lang="en-US" sz="2000" b="1" dirty="0"/>
              <a:t> </a:t>
            </a:r>
            <a:r>
              <a:rPr lang="en-US" sz="2000" b="1" dirty="0">
                <a:solidFill>
                  <a:srgbClr val="0B3C83"/>
                </a:solidFill>
              </a:rPr>
              <a:t>– </a:t>
            </a:r>
            <a:r>
              <a:rPr lang="en-US" sz="2000" dirty="0"/>
              <a:t>the leading Mileage Tracking app for Android and iPhone. Ditch your mileage tracker forms and let us handle your business miles for taxes.</a:t>
            </a:r>
          </a:p>
          <a:p>
            <a:endParaRPr lang="en-US" sz="800" dirty="0"/>
          </a:p>
          <a:p>
            <a:r>
              <a:rPr lang="en-US" sz="2000" dirty="0"/>
              <a:t>Automatic Tracking - </a:t>
            </a:r>
            <a:r>
              <a:rPr lang="en-US" sz="2000" dirty="0" err="1"/>
              <a:t>MileIQ</a:t>
            </a:r>
            <a:r>
              <a:rPr lang="en-US" sz="2000" dirty="0"/>
              <a:t> catches your drives automatically. The app runs in the background tracking your miles and creating a comprehensive record of your drives.</a:t>
            </a:r>
          </a:p>
          <a:p>
            <a:endParaRPr lang="en-US" sz="800" dirty="0"/>
          </a:p>
          <a:p>
            <a:r>
              <a:rPr lang="en-US" sz="2000" dirty="0"/>
              <a:t> Classify Drives With Ease - Swipe right for business drives – swipe left for personal drives. Easily add details such as parking, tolls or drive purposes to suit your specific needs</a:t>
            </a:r>
          </a:p>
          <a:p>
            <a:endParaRPr lang="en-US" sz="800" dirty="0"/>
          </a:p>
          <a:p>
            <a:r>
              <a:rPr lang="en-US" sz="2000" dirty="0"/>
              <a:t>Accurate Reports - </a:t>
            </a:r>
            <a:r>
              <a:rPr lang="en-US" sz="2000" dirty="0" err="1"/>
              <a:t>MileIQ</a:t>
            </a:r>
            <a:r>
              <a:rPr lang="en-US" sz="2000" dirty="0"/>
              <a:t> creates a record of your mileage and sends you weekly reports. Need more? Use the web dashboard to generate highly customizable reports.</a:t>
            </a:r>
          </a:p>
        </p:txBody>
      </p:sp>
      <p:pic>
        <p:nvPicPr>
          <p:cNvPr id="4" name="Picture 3">
            <a:extLst>
              <a:ext uri="{FF2B5EF4-FFF2-40B4-BE49-F238E27FC236}">
                <a16:creationId xmlns:a16="http://schemas.microsoft.com/office/drawing/2014/main" id="{2031FCA1-F114-47AB-B75D-045D9C4480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pic>
        <p:nvPicPr>
          <p:cNvPr id="5" name="Picture 4">
            <a:extLst>
              <a:ext uri="{FF2B5EF4-FFF2-40B4-BE49-F238E27FC236}">
                <a16:creationId xmlns:a16="http://schemas.microsoft.com/office/drawing/2014/main" id="{8EE96E33-E4D4-434D-907B-8B67B282F0A2}"/>
              </a:ext>
            </a:extLst>
          </p:cNvPr>
          <p:cNvPicPr>
            <a:picLocks noChangeAspect="1"/>
          </p:cNvPicPr>
          <p:nvPr/>
        </p:nvPicPr>
        <p:blipFill>
          <a:blip r:embed="rId3"/>
          <a:stretch>
            <a:fillRect/>
          </a:stretch>
        </p:blipFill>
        <p:spPr>
          <a:xfrm>
            <a:off x="3423615" y="4982041"/>
            <a:ext cx="985349" cy="1436271"/>
          </a:xfrm>
          <a:prstGeom prst="rect">
            <a:avLst/>
          </a:prstGeom>
        </p:spPr>
      </p:pic>
      <p:pic>
        <p:nvPicPr>
          <p:cNvPr id="6" name="Picture 5">
            <a:extLst>
              <a:ext uri="{FF2B5EF4-FFF2-40B4-BE49-F238E27FC236}">
                <a16:creationId xmlns:a16="http://schemas.microsoft.com/office/drawing/2014/main" id="{7A408878-6B8D-4964-97C4-5E59FA995B67}"/>
              </a:ext>
            </a:extLst>
          </p:cNvPr>
          <p:cNvPicPr>
            <a:picLocks noChangeAspect="1"/>
          </p:cNvPicPr>
          <p:nvPr/>
        </p:nvPicPr>
        <p:blipFill>
          <a:blip r:embed="rId4"/>
          <a:stretch>
            <a:fillRect/>
          </a:stretch>
        </p:blipFill>
        <p:spPr>
          <a:xfrm>
            <a:off x="5064744" y="4982041"/>
            <a:ext cx="2062512" cy="1436271"/>
          </a:xfrm>
          <a:prstGeom prst="rect">
            <a:avLst/>
          </a:prstGeom>
        </p:spPr>
      </p:pic>
      <p:pic>
        <p:nvPicPr>
          <p:cNvPr id="9" name="Picture 8">
            <a:extLst>
              <a:ext uri="{FF2B5EF4-FFF2-40B4-BE49-F238E27FC236}">
                <a16:creationId xmlns:a16="http://schemas.microsoft.com/office/drawing/2014/main" id="{EADDAA1C-B3B0-43B9-817C-400FD5BF5B31}"/>
              </a:ext>
            </a:extLst>
          </p:cNvPr>
          <p:cNvPicPr>
            <a:picLocks noChangeAspect="1"/>
          </p:cNvPicPr>
          <p:nvPr/>
        </p:nvPicPr>
        <p:blipFill>
          <a:blip r:embed="rId5"/>
          <a:stretch>
            <a:fillRect/>
          </a:stretch>
        </p:blipFill>
        <p:spPr>
          <a:xfrm>
            <a:off x="1135571" y="6418312"/>
            <a:ext cx="9648825" cy="428625"/>
          </a:xfrm>
          <a:prstGeom prst="rect">
            <a:avLst/>
          </a:prstGeom>
        </p:spPr>
      </p:pic>
      <p:pic>
        <p:nvPicPr>
          <p:cNvPr id="2052" name="Picture 4" descr="Image result for mileIQ Logo">
            <a:extLst>
              <a:ext uri="{FF2B5EF4-FFF2-40B4-BE49-F238E27FC236}">
                <a16:creationId xmlns:a16="http://schemas.microsoft.com/office/drawing/2014/main" id="{B8FAFF45-CD96-4320-A307-805A675B5C1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69093" y="5130637"/>
            <a:ext cx="3435176" cy="1130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013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3">
                    <a:lumMod val="75000"/>
                  </a:schemeClr>
                </a:solidFill>
              </a:rPr>
              <a:t>Summarize</a:t>
            </a:r>
          </a:p>
        </p:txBody>
      </p:sp>
      <p:sp>
        <p:nvSpPr>
          <p:cNvPr id="2" name="Content Placeholder 1"/>
          <p:cNvSpPr>
            <a:spLocks noGrp="1"/>
          </p:cNvSpPr>
          <p:nvPr>
            <p:ph idx="1"/>
          </p:nvPr>
        </p:nvSpPr>
        <p:spPr>
          <a:xfrm>
            <a:off x="609600" y="1935480"/>
            <a:ext cx="4163736" cy="1493520"/>
          </a:xfrm>
        </p:spPr>
        <p:txBody>
          <a:bodyPr/>
          <a:lstStyle/>
          <a:p>
            <a:r>
              <a:rPr lang="en-US" dirty="0"/>
              <a:t>Review…</a:t>
            </a:r>
          </a:p>
          <a:p>
            <a:r>
              <a:rPr lang="en-US" dirty="0"/>
              <a:t>Questions &amp; Answers</a:t>
            </a:r>
          </a:p>
          <a:p>
            <a:pPr marL="0" indent="0">
              <a:buNone/>
            </a:pPr>
            <a:endParaRPr lang="en-US" dirty="0"/>
          </a:p>
        </p:txBody>
      </p:sp>
      <p:sp>
        <p:nvSpPr>
          <p:cNvPr id="5" name="TextBox 4">
            <a:extLst>
              <a:ext uri="{FF2B5EF4-FFF2-40B4-BE49-F238E27FC236}">
                <a16:creationId xmlns:a16="http://schemas.microsoft.com/office/drawing/2014/main" id="{BA4BA44A-C3BB-47E0-9D05-B32A4C4E1B23}"/>
              </a:ext>
            </a:extLst>
          </p:cNvPr>
          <p:cNvSpPr txBox="1"/>
          <p:nvPr/>
        </p:nvSpPr>
        <p:spPr>
          <a:xfrm>
            <a:off x="7733841" y="4660135"/>
            <a:ext cx="4391047" cy="2215991"/>
          </a:xfrm>
          <a:prstGeom prst="rect">
            <a:avLst/>
          </a:prstGeom>
          <a:noFill/>
          <a:ln>
            <a:solidFill>
              <a:schemeClr val="bg1"/>
            </a:solidFill>
          </a:ln>
        </p:spPr>
        <p:txBody>
          <a:bodyPr wrap="square" rtlCol="0">
            <a:spAutoFit/>
          </a:bodyPr>
          <a:lstStyle/>
          <a:p>
            <a:r>
              <a:rPr lang="en-US" sz="2400" dirty="0"/>
              <a:t>Zachary Dean</a:t>
            </a:r>
          </a:p>
          <a:p>
            <a:r>
              <a:rPr lang="en-US" sz="2400" dirty="0"/>
              <a:t>At Your Service Technologies</a:t>
            </a:r>
          </a:p>
          <a:p>
            <a:r>
              <a:rPr lang="en-US" sz="2400" dirty="0"/>
              <a:t>Client Relations Manager</a:t>
            </a:r>
          </a:p>
          <a:p>
            <a:r>
              <a:rPr lang="en-US" sz="2400" dirty="0"/>
              <a:t>585-645-6213</a:t>
            </a:r>
          </a:p>
          <a:p>
            <a:r>
              <a:rPr lang="en-US" sz="2400" dirty="0">
                <a:hlinkClick r:id="rId2"/>
              </a:rPr>
              <a:t>zachary@aysroc.com</a:t>
            </a:r>
            <a:endParaRPr lang="en-US" sz="2400" dirty="0"/>
          </a:p>
          <a:p>
            <a:endParaRPr lang="en-US" dirty="0"/>
          </a:p>
        </p:txBody>
      </p:sp>
      <p:pic>
        <p:nvPicPr>
          <p:cNvPr id="6" name="Picture 5">
            <a:extLst>
              <a:ext uri="{FF2B5EF4-FFF2-40B4-BE49-F238E27FC236}">
                <a16:creationId xmlns:a16="http://schemas.microsoft.com/office/drawing/2014/main" id="{9CD2C853-3B5D-4402-BBF8-264ADDAFE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spTree>
    <p:extLst>
      <p:ext uri="{BB962C8B-B14F-4D97-AF65-F5344CB8AC3E}">
        <p14:creationId xmlns:p14="http://schemas.microsoft.com/office/powerpoint/2010/main" val="205488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3">
                    <a:lumMod val="75000"/>
                  </a:schemeClr>
                </a:solidFill>
              </a:rPr>
              <a:t>Agenda</a:t>
            </a:r>
          </a:p>
        </p:txBody>
      </p:sp>
      <p:sp>
        <p:nvSpPr>
          <p:cNvPr id="2" name="Content Placeholder 1"/>
          <p:cNvSpPr>
            <a:spLocks noGrp="1"/>
          </p:cNvSpPr>
          <p:nvPr>
            <p:ph idx="1"/>
          </p:nvPr>
        </p:nvSpPr>
        <p:spPr/>
        <p:txBody>
          <a:bodyPr/>
          <a:lstStyle/>
          <a:p>
            <a:r>
              <a:rPr lang="en-US" dirty="0"/>
              <a:t>Overview</a:t>
            </a:r>
          </a:p>
          <a:p>
            <a:r>
              <a:rPr lang="en-US" dirty="0"/>
              <a:t>Intro to APPS</a:t>
            </a:r>
          </a:p>
          <a:p>
            <a:r>
              <a:rPr lang="en-US" dirty="0"/>
              <a:t>Review, Q&amp;As</a:t>
            </a:r>
          </a:p>
          <a:p>
            <a:pPr marL="0" indent="0">
              <a:buNone/>
            </a:pPr>
            <a:endParaRPr lang="en-US" dirty="0"/>
          </a:p>
        </p:txBody>
      </p:sp>
      <p:pic>
        <p:nvPicPr>
          <p:cNvPr id="4" name="Picture 2" descr="Business apps">
            <a:extLst>
              <a:ext uri="{FF2B5EF4-FFF2-40B4-BE49-F238E27FC236}">
                <a16:creationId xmlns:a16="http://schemas.microsoft.com/office/drawing/2014/main" id="{1C584A40-0141-4D13-ADF4-5B24DC6B43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8933" y="1446276"/>
            <a:ext cx="6272938" cy="48783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3A311CC-EA03-4F87-9425-3309AE27B6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pic>
        <p:nvPicPr>
          <p:cNvPr id="6" name="Picture 4" descr="Image result for Business apps">
            <a:extLst>
              <a:ext uri="{FF2B5EF4-FFF2-40B4-BE49-F238E27FC236}">
                <a16:creationId xmlns:a16="http://schemas.microsoft.com/office/drawing/2014/main" id="{9053E17B-8685-4C98-B922-2F8B31D118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885438"/>
            <a:ext cx="4443975" cy="2590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91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3">
                    <a:lumMod val="75000"/>
                  </a:schemeClr>
                </a:solidFill>
              </a:rPr>
              <a:t>Overview</a:t>
            </a:r>
          </a:p>
        </p:txBody>
      </p:sp>
      <p:sp>
        <p:nvSpPr>
          <p:cNvPr id="2" name="Content Placeholder 1"/>
          <p:cNvSpPr>
            <a:spLocks noGrp="1"/>
          </p:cNvSpPr>
          <p:nvPr>
            <p:ph idx="1"/>
          </p:nvPr>
        </p:nvSpPr>
        <p:spPr>
          <a:xfrm>
            <a:off x="609600" y="1935480"/>
            <a:ext cx="10972800" cy="2702621"/>
          </a:xfrm>
        </p:spPr>
        <p:txBody>
          <a:bodyPr>
            <a:normAutofit/>
          </a:bodyPr>
          <a:lstStyle/>
          <a:p>
            <a:pPr fontAlgn="base"/>
            <a:r>
              <a:rPr lang="en-US" sz="2000" dirty="0"/>
              <a:t>Whether they’re saving you time, increasing your productivity, or making you more secure, installing amazing new business apps is the workplace equivalent of opening presents on Christmas day. Those “How did we manage before?” moments give everyone a lift, and mark another step forward in the evolution of your business.</a:t>
            </a:r>
          </a:p>
          <a:p>
            <a:pPr fontAlgn="base"/>
            <a:endParaRPr lang="en-US" sz="800" dirty="0"/>
          </a:p>
          <a:p>
            <a:pPr fontAlgn="base"/>
            <a:r>
              <a:rPr lang="en-US" sz="2000" dirty="0"/>
              <a:t>There are lots of fantastic business apps around that could help. Here are a few that we think could make a big difference to small businesses everywhere.</a:t>
            </a:r>
          </a:p>
        </p:txBody>
      </p:sp>
      <p:pic>
        <p:nvPicPr>
          <p:cNvPr id="4" name="Picture 3">
            <a:extLst>
              <a:ext uri="{FF2B5EF4-FFF2-40B4-BE49-F238E27FC236}">
                <a16:creationId xmlns:a16="http://schemas.microsoft.com/office/drawing/2014/main" id="{4762E799-12B7-4CB1-9C07-1D851AF39243}"/>
              </a:ext>
            </a:extLst>
          </p:cNvPr>
          <p:cNvPicPr>
            <a:picLocks noChangeAspect="1"/>
          </p:cNvPicPr>
          <p:nvPr/>
        </p:nvPicPr>
        <p:blipFill>
          <a:blip r:embed="rId2"/>
          <a:stretch>
            <a:fillRect/>
          </a:stretch>
        </p:blipFill>
        <p:spPr>
          <a:xfrm>
            <a:off x="1767633" y="4141819"/>
            <a:ext cx="8656733" cy="2716181"/>
          </a:xfrm>
          <a:prstGeom prst="rect">
            <a:avLst/>
          </a:prstGeom>
        </p:spPr>
      </p:pic>
      <p:pic>
        <p:nvPicPr>
          <p:cNvPr id="10" name="Picture 9">
            <a:extLst>
              <a:ext uri="{FF2B5EF4-FFF2-40B4-BE49-F238E27FC236}">
                <a16:creationId xmlns:a16="http://schemas.microsoft.com/office/drawing/2014/main" id="{A2FCAB80-F115-440E-8751-5DF4516907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spTree>
    <p:extLst>
      <p:ext uri="{BB962C8B-B14F-4D97-AF65-F5344CB8AC3E}">
        <p14:creationId xmlns:p14="http://schemas.microsoft.com/office/powerpoint/2010/main" val="333955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7A449-689A-4AD2-A22A-A9D76A4438F4}"/>
              </a:ext>
            </a:extLst>
          </p:cNvPr>
          <p:cNvSpPr>
            <a:spLocks noGrp="1"/>
          </p:cNvSpPr>
          <p:nvPr>
            <p:ph type="title"/>
          </p:nvPr>
        </p:nvSpPr>
        <p:spPr/>
        <p:txBody>
          <a:bodyPr/>
          <a:lstStyle/>
          <a:p>
            <a:r>
              <a:rPr lang="en-US" dirty="0">
                <a:solidFill>
                  <a:schemeClr val="accent3">
                    <a:lumMod val="75000"/>
                  </a:schemeClr>
                </a:solidFill>
              </a:rPr>
              <a:t>Salesforce</a:t>
            </a:r>
          </a:p>
        </p:txBody>
      </p:sp>
      <p:sp>
        <p:nvSpPr>
          <p:cNvPr id="3" name="Content Placeholder 2">
            <a:extLst>
              <a:ext uri="{FF2B5EF4-FFF2-40B4-BE49-F238E27FC236}">
                <a16:creationId xmlns:a16="http://schemas.microsoft.com/office/drawing/2014/main" id="{C1B70CFF-B38A-42A3-97B4-8955210F276F}"/>
              </a:ext>
            </a:extLst>
          </p:cNvPr>
          <p:cNvSpPr>
            <a:spLocks noGrp="1"/>
          </p:cNvSpPr>
          <p:nvPr>
            <p:ph idx="1"/>
          </p:nvPr>
        </p:nvSpPr>
        <p:spPr/>
        <p:txBody>
          <a:bodyPr>
            <a:normAutofit/>
          </a:bodyPr>
          <a:lstStyle/>
          <a:p>
            <a:pPr fontAlgn="base"/>
            <a:r>
              <a:rPr lang="en-US" sz="2000" b="1" dirty="0">
                <a:hlinkClick r:id="rId2"/>
              </a:rPr>
              <a:t>Salesforce</a:t>
            </a:r>
            <a:r>
              <a:rPr lang="en-US" sz="2000" b="1" dirty="0"/>
              <a:t> </a:t>
            </a:r>
            <a:r>
              <a:rPr lang="en-US" sz="2000" b="1" dirty="0">
                <a:solidFill>
                  <a:srgbClr val="0B3C83"/>
                </a:solidFill>
              </a:rPr>
              <a:t>– the easy way to manage your sales leads</a:t>
            </a:r>
          </a:p>
          <a:p>
            <a:pPr fontAlgn="base"/>
            <a:endParaRPr lang="en-US" sz="800" b="1" dirty="0"/>
          </a:p>
          <a:p>
            <a:pPr fontAlgn="base"/>
            <a:r>
              <a:rPr lang="en-US" sz="2000" dirty="0"/>
              <a:t>CRM (Customer Relationship Management) systems can be complex and confusing for everyone except the guy who installed it. However, tracking all your customer prospects, leads, and existing customers is crucial to keep those sales coming in. Salesforce is the king of CRM and sales pipeline tools, and although it’s seen by many as an enterprise level solution, it has a range of plans to suit different budgets and needs.</a:t>
            </a:r>
          </a:p>
          <a:p>
            <a:pPr fontAlgn="base"/>
            <a:endParaRPr lang="en-US" sz="800" dirty="0"/>
          </a:p>
          <a:p>
            <a:pPr fontAlgn="base"/>
            <a:r>
              <a:rPr lang="en-US" sz="2000" dirty="0"/>
              <a:t>The basic package comes with the lead tracking essentials. You can then upgrade for extra data capabilities and campaign management, or go for the premium package for deep integration and customization.</a:t>
            </a:r>
          </a:p>
          <a:p>
            <a:pPr fontAlgn="base"/>
            <a:endParaRPr lang="en-US" sz="800" dirty="0"/>
          </a:p>
          <a:p>
            <a:pPr fontAlgn="base"/>
            <a:r>
              <a:rPr lang="en-US" sz="2000" dirty="0"/>
              <a:t>It’s functionality makes it the leading CRM tool for small businesses globally, </a:t>
            </a:r>
          </a:p>
          <a:p>
            <a:pPr marL="0" indent="0" fontAlgn="base">
              <a:buNone/>
            </a:pPr>
            <a:r>
              <a:rPr lang="en-US" sz="2000" dirty="0"/>
              <a:t>    and it has the options you’ll need as your business grows.</a:t>
            </a:r>
          </a:p>
          <a:p>
            <a:pPr marL="0" indent="0">
              <a:buNone/>
            </a:pPr>
            <a:endParaRPr lang="en-US" sz="2000" dirty="0"/>
          </a:p>
        </p:txBody>
      </p:sp>
      <p:pic>
        <p:nvPicPr>
          <p:cNvPr id="5" name="Picture 4">
            <a:extLst>
              <a:ext uri="{FF2B5EF4-FFF2-40B4-BE49-F238E27FC236}">
                <a16:creationId xmlns:a16="http://schemas.microsoft.com/office/drawing/2014/main" id="{4F88D40B-A60E-4A88-B6C5-77FA7F3A8F43}"/>
              </a:ext>
            </a:extLst>
          </p:cNvPr>
          <p:cNvPicPr>
            <a:picLocks noChangeAspect="1"/>
          </p:cNvPicPr>
          <p:nvPr/>
        </p:nvPicPr>
        <p:blipFill>
          <a:blip r:embed="rId3"/>
          <a:stretch>
            <a:fillRect/>
          </a:stretch>
        </p:blipFill>
        <p:spPr>
          <a:xfrm>
            <a:off x="10156282" y="5320086"/>
            <a:ext cx="1821972" cy="1274285"/>
          </a:xfrm>
          <a:prstGeom prst="rect">
            <a:avLst/>
          </a:prstGeom>
        </p:spPr>
      </p:pic>
      <p:pic>
        <p:nvPicPr>
          <p:cNvPr id="7" name="Picture 6">
            <a:extLst>
              <a:ext uri="{FF2B5EF4-FFF2-40B4-BE49-F238E27FC236}">
                <a16:creationId xmlns:a16="http://schemas.microsoft.com/office/drawing/2014/main" id="{7E17FD92-65F7-4E44-BCB8-C174B94028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spTree>
    <p:extLst>
      <p:ext uri="{BB962C8B-B14F-4D97-AF65-F5344CB8AC3E}">
        <p14:creationId xmlns:p14="http://schemas.microsoft.com/office/powerpoint/2010/main" val="3397548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7A449-689A-4AD2-A22A-A9D76A4438F4}"/>
              </a:ext>
            </a:extLst>
          </p:cNvPr>
          <p:cNvSpPr>
            <a:spLocks noGrp="1"/>
          </p:cNvSpPr>
          <p:nvPr>
            <p:ph type="title"/>
          </p:nvPr>
        </p:nvSpPr>
        <p:spPr/>
        <p:txBody>
          <a:bodyPr/>
          <a:lstStyle/>
          <a:p>
            <a:r>
              <a:rPr lang="en-US" dirty="0">
                <a:solidFill>
                  <a:schemeClr val="accent3">
                    <a:lumMod val="75000"/>
                  </a:schemeClr>
                </a:solidFill>
              </a:rPr>
              <a:t>Constant Contact</a:t>
            </a:r>
          </a:p>
        </p:txBody>
      </p:sp>
      <p:sp>
        <p:nvSpPr>
          <p:cNvPr id="3" name="Content Placeholder 2">
            <a:extLst>
              <a:ext uri="{FF2B5EF4-FFF2-40B4-BE49-F238E27FC236}">
                <a16:creationId xmlns:a16="http://schemas.microsoft.com/office/drawing/2014/main" id="{C1B70CFF-B38A-42A3-97B4-8955210F276F}"/>
              </a:ext>
            </a:extLst>
          </p:cNvPr>
          <p:cNvSpPr>
            <a:spLocks noGrp="1"/>
          </p:cNvSpPr>
          <p:nvPr>
            <p:ph idx="1"/>
          </p:nvPr>
        </p:nvSpPr>
        <p:spPr/>
        <p:txBody>
          <a:bodyPr>
            <a:normAutofit/>
          </a:bodyPr>
          <a:lstStyle/>
          <a:p>
            <a:pPr fontAlgn="base"/>
            <a:r>
              <a:rPr lang="en-US" sz="2000" b="1" u="sng" dirty="0">
                <a:solidFill>
                  <a:schemeClr val="accent3">
                    <a:lumMod val="75000"/>
                  </a:schemeClr>
                </a:solidFill>
              </a:rPr>
              <a:t>Constant Contact</a:t>
            </a:r>
            <a:r>
              <a:rPr lang="en-US" sz="2000" b="1" dirty="0"/>
              <a:t> </a:t>
            </a:r>
            <a:r>
              <a:rPr lang="en-US" sz="2000" b="1" dirty="0">
                <a:solidFill>
                  <a:srgbClr val="0B3C83"/>
                </a:solidFill>
              </a:rPr>
              <a:t>– Manage Your email marketing, anywhere you are</a:t>
            </a:r>
          </a:p>
          <a:p>
            <a:pPr fontAlgn="base"/>
            <a:endParaRPr lang="en-US" sz="800" b="1" dirty="0"/>
          </a:p>
          <a:p>
            <a:pPr fontAlgn="base"/>
            <a:r>
              <a:rPr lang="en-US" sz="2000" dirty="0"/>
              <a:t>The Constant Contact List Builder App - Sign up new subscribers right on your tablet using the free List Builder app. You can instantly add contacts to any list, create new lists, and even add contacts offline.</a:t>
            </a:r>
          </a:p>
          <a:p>
            <a:pPr fontAlgn="base"/>
            <a:endParaRPr lang="en-US" sz="800" dirty="0"/>
          </a:p>
          <a:p>
            <a:pPr fontAlgn="base"/>
            <a:r>
              <a:rPr lang="en-US" sz="2000" dirty="0"/>
              <a:t>Constant Contact makes it easy for you to succeed. Connect with your customers and prospects in minutes with email marketing. With so many great features, including one-click editing, social integration, and comprehensive tracking, see for yourself how powerful email marketing can be.</a:t>
            </a:r>
          </a:p>
          <a:p>
            <a:pPr fontAlgn="base"/>
            <a:endParaRPr lang="en-US" sz="800" dirty="0"/>
          </a:p>
          <a:p>
            <a:pPr fontAlgn="base"/>
            <a:r>
              <a:rPr lang="en-US" sz="2000" dirty="0"/>
              <a:t>The industry’s #1 email marketing tool</a:t>
            </a:r>
          </a:p>
          <a:p>
            <a:pPr marL="0" indent="0" fontAlgn="base">
              <a:buNone/>
            </a:pPr>
            <a:endParaRPr lang="en-US" sz="2000" dirty="0"/>
          </a:p>
          <a:p>
            <a:pPr marL="0" indent="0">
              <a:buNone/>
            </a:pPr>
            <a:endParaRPr lang="en-US" sz="2000" dirty="0"/>
          </a:p>
        </p:txBody>
      </p:sp>
      <p:pic>
        <p:nvPicPr>
          <p:cNvPr id="7" name="Picture 6">
            <a:extLst>
              <a:ext uri="{FF2B5EF4-FFF2-40B4-BE49-F238E27FC236}">
                <a16:creationId xmlns:a16="http://schemas.microsoft.com/office/drawing/2014/main" id="{7E17FD92-65F7-4E44-BCB8-C174B94028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pic>
        <p:nvPicPr>
          <p:cNvPr id="1026" name="Picture 2" descr="Image result for constant contact">
            <a:extLst>
              <a:ext uri="{FF2B5EF4-FFF2-40B4-BE49-F238E27FC236}">
                <a16:creationId xmlns:a16="http://schemas.microsoft.com/office/drawing/2014/main" id="{57097D80-FD60-4FBD-ABDE-63ECFF6716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95142" y="4580618"/>
            <a:ext cx="4087258" cy="2163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37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3">
                    <a:lumMod val="75000"/>
                  </a:schemeClr>
                </a:solidFill>
              </a:rPr>
              <a:t>Quick Books</a:t>
            </a:r>
          </a:p>
        </p:txBody>
      </p:sp>
      <p:sp>
        <p:nvSpPr>
          <p:cNvPr id="2" name="Content Placeholder 1"/>
          <p:cNvSpPr>
            <a:spLocks noGrp="1"/>
          </p:cNvSpPr>
          <p:nvPr>
            <p:ph idx="1"/>
          </p:nvPr>
        </p:nvSpPr>
        <p:spPr/>
        <p:txBody>
          <a:bodyPr>
            <a:normAutofit/>
          </a:bodyPr>
          <a:lstStyle/>
          <a:p>
            <a:pPr fontAlgn="base"/>
            <a:r>
              <a:rPr lang="en-US" sz="2000" b="1" dirty="0">
                <a:hlinkClick r:id="rId2"/>
              </a:rPr>
              <a:t>Intuit </a:t>
            </a:r>
            <a:r>
              <a:rPr lang="en-US" sz="2000" b="1" dirty="0" err="1">
                <a:hlinkClick r:id="rId2"/>
              </a:rPr>
              <a:t>Quickbooks</a:t>
            </a:r>
            <a:r>
              <a:rPr lang="en-US" sz="2000" b="1" dirty="0"/>
              <a:t> </a:t>
            </a:r>
            <a:r>
              <a:rPr lang="en-US" sz="2000" b="1" dirty="0">
                <a:solidFill>
                  <a:srgbClr val="00456A"/>
                </a:solidFill>
              </a:rPr>
              <a:t>– simple, straightforward accounting</a:t>
            </a:r>
          </a:p>
          <a:p>
            <a:pPr fontAlgn="base"/>
            <a:endParaRPr lang="en-US" sz="800" b="1" dirty="0"/>
          </a:p>
          <a:p>
            <a:pPr fontAlgn="base"/>
            <a:r>
              <a:rPr lang="en-US" sz="2000" dirty="0"/>
              <a:t>Managing your financial accounts and keeping your books up to date is vital for making informed business decisions. If you struggle to keep track there are lots of different tools around to help, but even if you have a dedicated accounts team, Intuit </a:t>
            </a:r>
            <a:r>
              <a:rPr lang="en-US" sz="2000" dirty="0" err="1"/>
              <a:t>Quickbooks</a:t>
            </a:r>
            <a:r>
              <a:rPr lang="en-US" sz="2000" dirty="0"/>
              <a:t> could make the whole process easier and more efficient.</a:t>
            </a:r>
          </a:p>
          <a:p>
            <a:pPr fontAlgn="base"/>
            <a:endParaRPr lang="en-US" sz="800" dirty="0"/>
          </a:p>
          <a:p>
            <a:pPr fontAlgn="base"/>
            <a:r>
              <a:rPr lang="en-US" sz="2000" dirty="0" err="1"/>
              <a:t>Quickbooks</a:t>
            </a:r>
            <a:r>
              <a:rPr lang="en-US" sz="2000" dirty="0"/>
              <a:t> gives you a real-time view of your financial accounts so you can make up to the minute decisions. It simplifies expenses and invoice tracking, helps you calculate tax and can be used to run your payroll. Bringing together essential features at reasonable costs, this easy to use business app will save you heaps of time, and probably a few headaches too.</a:t>
            </a:r>
          </a:p>
        </p:txBody>
      </p:sp>
      <p:pic>
        <p:nvPicPr>
          <p:cNvPr id="6146" name="Picture 2" descr="Image result for quickbooks app icon">
            <a:extLst>
              <a:ext uri="{FF2B5EF4-FFF2-40B4-BE49-F238E27FC236}">
                <a16:creationId xmlns:a16="http://schemas.microsoft.com/office/drawing/2014/main" id="{F84B1E42-A42A-4AAB-88CA-FC06660A3A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92020" y="5272488"/>
            <a:ext cx="1332123" cy="13321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2AED7A7-316D-488C-8D58-3B3E5B338A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spTree>
    <p:extLst>
      <p:ext uri="{BB962C8B-B14F-4D97-AF65-F5344CB8AC3E}">
        <p14:creationId xmlns:p14="http://schemas.microsoft.com/office/powerpoint/2010/main" val="141945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3">
                    <a:lumMod val="75000"/>
                  </a:schemeClr>
                </a:solidFill>
              </a:rPr>
              <a:t>Last Pass</a:t>
            </a:r>
          </a:p>
        </p:txBody>
      </p:sp>
      <p:sp>
        <p:nvSpPr>
          <p:cNvPr id="2" name="Content Placeholder 1"/>
          <p:cNvSpPr>
            <a:spLocks noGrp="1"/>
          </p:cNvSpPr>
          <p:nvPr>
            <p:ph idx="1"/>
          </p:nvPr>
        </p:nvSpPr>
        <p:spPr/>
        <p:txBody>
          <a:bodyPr>
            <a:normAutofit/>
          </a:bodyPr>
          <a:lstStyle/>
          <a:p>
            <a:pPr fontAlgn="base"/>
            <a:r>
              <a:rPr lang="en-US" sz="2000" b="1" dirty="0">
                <a:solidFill>
                  <a:schemeClr val="accent3">
                    <a:lumMod val="75000"/>
                  </a:schemeClr>
                </a:solidFill>
                <a:hlinkClick r:id="rId2"/>
              </a:rPr>
              <a:t>LastPass</a:t>
            </a:r>
            <a:r>
              <a:rPr lang="en-US" sz="2000" b="1" dirty="0"/>
              <a:t> </a:t>
            </a:r>
            <a:r>
              <a:rPr lang="en-US" sz="2000" b="1" dirty="0">
                <a:solidFill>
                  <a:srgbClr val="00456A"/>
                </a:solidFill>
              </a:rPr>
              <a:t>– keep all your passwords in one place</a:t>
            </a:r>
          </a:p>
          <a:p>
            <a:pPr fontAlgn="base"/>
            <a:endParaRPr lang="en-US" sz="800" b="1" dirty="0">
              <a:solidFill>
                <a:srgbClr val="00456A"/>
              </a:solidFill>
            </a:endParaRPr>
          </a:p>
          <a:p>
            <a:pPr fontAlgn="base"/>
            <a:r>
              <a:rPr lang="en-US" sz="2000" dirty="0"/>
              <a:t>We use more online programs and services than ever before. They make our lives easier, simplify business processes, and improve productivity. Until you forget your password — then you’re stuck.</a:t>
            </a:r>
          </a:p>
          <a:p>
            <a:pPr fontAlgn="base"/>
            <a:endParaRPr lang="en-US" sz="800" dirty="0"/>
          </a:p>
          <a:p>
            <a:pPr fontAlgn="base"/>
            <a:r>
              <a:rPr lang="en-US" sz="2000" dirty="0"/>
              <a:t>If you’re tired of resetting forgotten passwords then LastPass is an essential. It stores all your passwords in one place, so you only have to remember one. LastPass will log you straight into sites in just one click, and let you share passwords simply and securely across teams.</a:t>
            </a:r>
          </a:p>
          <a:p>
            <a:pPr fontAlgn="base"/>
            <a:endParaRPr lang="en-US" sz="800" dirty="0"/>
          </a:p>
          <a:p>
            <a:pPr fontAlgn="base"/>
            <a:r>
              <a:rPr lang="en-US" sz="2000" dirty="0"/>
              <a:t>It will even add to your online security by creating complex passwords for you, so you don’t have ‘childsfirstname86’ as the password on all your accounts.</a:t>
            </a:r>
          </a:p>
        </p:txBody>
      </p:sp>
      <p:pic>
        <p:nvPicPr>
          <p:cNvPr id="8194" name="Picture 2" descr="Image result for Lastpass app">
            <a:extLst>
              <a:ext uri="{FF2B5EF4-FFF2-40B4-BE49-F238E27FC236}">
                <a16:creationId xmlns:a16="http://schemas.microsoft.com/office/drawing/2014/main" id="{90A1AF6B-6B91-4676-82EC-60E88252C9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7045" y="5411102"/>
            <a:ext cx="2545355" cy="109026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4DBB601-B8A5-4301-987D-1B4DA1AA8F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spTree>
    <p:extLst>
      <p:ext uri="{BB962C8B-B14F-4D97-AF65-F5344CB8AC3E}">
        <p14:creationId xmlns:p14="http://schemas.microsoft.com/office/powerpoint/2010/main" val="11508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3">
                    <a:lumMod val="75000"/>
                  </a:schemeClr>
                </a:solidFill>
              </a:rPr>
              <a:t>Slack</a:t>
            </a:r>
          </a:p>
        </p:txBody>
      </p:sp>
      <p:sp>
        <p:nvSpPr>
          <p:cNvPr id="2" name="Content Placeholder 1"/>
          <p:cNvSpPr>
            <a:spLocks noGrp="1"/>
          </p:cNvSpPr>
          <p:nvPr>
            <p:ph idx="1"/>
          </p:nvPr>
        </p:nvSpPr>
        <p:spPr/>
        <p:txBody>
          <a:bodyPr>
            <a:normAutofit/>
          </a:bodyPr>
          <a:lstStyle/>
          <a:p>
            <a:pPr fontAlgn="base"/>
            <a:r>
              <a:rPr lang="en-US" sz="2000" b="1" dirty="0">
                <a:solidFill>
                  <a:schemeClr val="accent5">
                    <a:lumMod val="75000"/>
                  </a:schemeClr>
                </a:solidFill>
                <a:hlinkClick r:id="rId2"/>
              </a:rPr>
              <a:t>Slack</a:t>
            </a:r>
            <a:r>
              <a:rPr lang="en-US" sz="2000" b="1" dirty="0"/>
              <a:t> </a:t>
            </a:r>
            <a:r>
              <a:rPr lang="en-US" sz="2000" b="1" dirty="0">
                <a:solidFill>
                  <a:srgbClr val="0B3C83"/>
                </a:solidFill>
              </a:rPr>
              <a:t>– the messaging app to save you from your inbox</a:t>
            </a:r>
          </a:p>
          <a:p>
            <a:pPr fontAlgn="base"/>
            <a:endParaRPr lang="en-US" sz="800" b="1" dirty="0">
              <a:solidFill>
                <a:srgbClr val="0B3C83"/>
              </a:solidFill>
            </a:endParaRPr>
          </a:p>
          <a:p>
            <a:pPr fontAlgn="base"/>
            <a:r>
              <a:rPr lang="en-US" sz="2000" dirty="0"/>
              <a:t>Ever had days where all you do is look through, read and send emails? If your inbox is an exasperating drain on your time, then Slack could be the answer to your prayers.</a:t>
            </a:r>
          </a:p>
          <a:p>
            <a:pPr fontAlgn="base"/>
            <a:endParaRPr lang="en-US" sz="800" dirty="0"/>
          </a:p>
          <a:p>
            <a:pPr fontAlgn="base"/>
            <a:r>
              <a:rPr lang="en-US" sz="2000" dirty="0"/>
              <a:t>Slack is an internal messaging app that lets teams, departments and whole businesses speak to each other easily. As well as direct messages, you can set up channels for specific topics (industry news, customer feedback) to keep everyone informed. Then if you start a new project, you can create a channel for the people involved.</a:t>
            </a:r>
          </a:p>
          <a:p>
            <a:pPr fontAlgn="base"/>
            <a:endParaRPr lang="en-US" sz="800" dirty="0"/>
          </a:p>
          <a:p>
            <a:pPr fontAlgn="base"/>
            <a:r>
              <a:rPr lang="en-US" sz="2000" dirty="0"/>
              <a:t>The big difference is being able to easily navigate to the conversation you want, rather than digging through old emails. You can also share files and images, and set up channels with suppliers or partners if they have it too. There’s a whole host of useful plugins as well — for example you can set up a report to pull in performance data every week so it’s shared with your team automatically.</a:t>
            </a:r>
          </a:p>
        </p:txBody>
      </p:sp>
      <p:pic>
        <p:nvPicPr>
          <p:cNvPr id="7172" name="Picture 4" descr="Image result for slack app icon">
            <a:extLst>
              <a:ext uri="{FF2B5EF4-FFF2-40B4-BE49-F238E27FC236}">
                <a16:creationId xmlns:a16="http://schemas.microsoft.com/office/drawing/2014/main" id="{2745CF32-CE58-49A8-80DB-E5635A81BA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81661" y="991336"/>
            <a:ext cx="1330975" cy="12032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1A66D1D-9116-41E7-B831-89ADA11288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spTree>
    <p:extLst>
      <p:ext uri="{BB962C8B-B14F-4D97-AF65-F5344CB8AC3E}">
        <p14:creationId xmlns:p14="http://schemas.microsoft.com/office/powerpoint/2010/main" val="325200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3D07C-4F9F-4E6A-88CB-31E7FF91E494}"/>
              </a:ext>
            </a:extLst>
          </p:cNvPr>
          <p:cNvSpPr>
            <a:spLocks noGrp="1"/>
          </p:cNvSpPr>
          <p:nvPr>
            <p:ph type="title"/>
          </p:nvPr>
        </p:nvSpPr>
        <p:spPr/>
        <p:txBody>
          <a:bodyPr/>
          <a:lstStyle/>
          <a:p>
            <a:r>
              <a:rPr lang="en-US" dirty="0">
                <a:solidFill>
                  <a:schemeClr val="accent3">
                    <a:lumMod val="75000"/>
                  </a:schemeClr>
                </a:solidFill>
              </a:rPr>
              <a:t>Wunderlist</a:t>
            </a:r>
          </a:p>
        </p:txBody>
      </p:sp>
      <p:sp>
        <p:nvSpPr>
          <p:cNvPr id="3" name="Content Placeholder 2">
            <a:extLst>
              <a:ext uri="{FF2B5EF4-FFF2-40B4-BE49-F238E27FC236}">
                <a16:creationId xmlns:a16="http://schemas.microsoft.com/office/drawing/2014/main" id="{EEE3EB80-64A0-453E-8B90-19FA11333D70}"/>
              </a:ext>
            </a:extLst>
          </p:cNvPr>
          <p:cNvSpPr>
            <a:spLocks noGrp="1"/>
          </p:cNvSpPr>
          <p:nvPr>
            <p:ph idx="1"/>
          </p:nvPr>
        </p:nvSpPr>
        <p:spPr>
          <a:xfrm>
            <a:off x="609599" y="1935480"/>
            <a:ext cx="11118209" cy="4389120"/>
          </a:xfrm>
        </p:spPr>
        <p:txBody>
          <a:bodyPr/>
          <a:lstStyle/>
          <a:p>
            <a:pPr fontAlgn="base"/>
            <a:r>
              <a:rPr lang="en-US" sz="2000" b="1" dirty="0">
                <a:hlinkClick r:id="rId2"/>
              </a:rPr>
              <a:t>Wunderlist</a:t>
            </a:r>
            <a:r>
              <a:rPr lang="en-US" sz="2000" b="1" dirty="0"/>
              <a:t> </a:t>
            </a:r>
            <a:r>
              <a:rPr lang="en-US" sz="2000" b="1" dirty="0">
                <a:solidFill>
                  <a:srgbClr val="0B3C83"/>
                </a:solidFill>
              </a:rPr>
              <a:t>– organize your life</a:t>
            </a:r>
          </a:p>
          <a:p>
            <a:pPr fontAlgn="base"/>
            <a:endParaRPr lang="en-US" sz="800" b="1" dirty="0"/>
          </a:p>
          <a:p>
            <a:pPr fontAlgn="base"/>
            <a:r>
              <a:rPr lang="en-US" sz="2000" dirty="0"/>
              <a:t>Are you a list maker? Do you get kicks from crossing out completed tasks? Or do you just keep everything upstairs and back yourself to remember? Either way, Wunderlist could help you.</a:t>
            </a:r>
          </a:p>
          <a:p>
            <a:pPr fontAlgn="base"/>
            <a:endParaRPr lang="en-US" sz="800" dirty="0"/>
          </a:p>
          <a:p>
            <a:pPr fontAlgn="base"/>
            <a:r>
              <a:rPr lang="en-US" sz="2000" dirty="0"/>
              <a:t>Wunderlist helps you track all your tasks on its straightforward interface. It has features you would expect like setting reminders and making notes, but also lets you share items with friends or co-workers and allows them comment, so you can see any feedback right there in your workflow. And it syncs across all your devices so you never miss a task again.</a:t>
            </a:r>
          </a:p>
        </p:txBody>
      </p:sp>
      <p:pic>
        <p:nvPicPr>
          <p:cNvPr id="5126" name="Picture 6" descr="Image result for Wunderlist app icon png">
            <a:extLst>
              <a:ext uri="{FF2B5EF4-FFF2-40B4-BE49-F238E27FC236}">
                <a16:creationId xmlns:a16="http://schemas.microsoft.com/office/drawing/2014/main" id="{BDFFF78E-6045-4D0B-AB73-3DA42AB926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2133" y="5542207"/>
            <a:ext cx="3360267" cy="8707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313FF36-4CB6-41D5-B1BF-B02D7D2389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84396" y="356638"/>
            <a:ext cx="1039747" cy="833184"/>
          </a:xfrm>
          <a:prstGeom prst="rect">
            <a:avLst/>
          </a:prstGeom>
        </p:spPr>
      </p:pic>
    </p:spTree>
    <p:extLst>
      <p:ext uri="{BB962C8B-B14F-4D97-AF65-F5344CB8AC3E}">
        <p14:creationId xmlns:p14="http://schemas.microsoft.com/office/powerpoint/2010/main" val="3501559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Business brainstorming presentation</Template>
  <TotalTime>11705</TotalTime>
  <Words>155</Words>
  <Application>Microsoft Office PowerPoint</Application>
  <PresentationFormat>Widescreen</PresentationFormat>
  <Paragraphs>79</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Century Gothic</vt:lpstr>
      <vt:lpstr>Palatino Linotype</vt:lpstr>
      <vt:lpstr>Wingdings 2</vt:lpstr>
      <vt:lpstr>Presentation on brainstorming</vt:lpstr>
      <vt:lpstr>Business apps we love for small business owners</vt:lpstr>
      <vt:lpstr>Agenda</vt:lpstr>
      <vt:lpstr>Overview</vt:lpstr>
      <vt:lpstr>Salesforce</vt:lpstr>
      <vt:lpstr>Constant Contact</vt:lpstr>
      <vt:lpstr>Quick Books</vt:lpstr>
      <vt:lpstr>Last Pass</vt:lpstr>
      <vt:lpstr>Slack</vt:lpstr>
      <vt:lpstr>Wunderlist</vt:lpstr>
      <vt:lpstr>Stride Drive</vt:lpstr>
      <vt:lpstr>MileIQ</vt:lpstr>
      <vt:lpstr>Summarize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apps we love for small business owners</dc:title>
  <dc:creator>Kevin Levinson</dc:creator>
  <cp:lastModifiedBy>Barbara</cp:lastModifiedBy>
  <cp:revision>62</cp:revision>
  <dcterms:created xsi:type="dcterms:W3CDTF">2018-02-22T12:11:13Z</dcterms:created>
  <dcterms:modified xsi:type="dcterms:W3CDTF">2018-05-04T18:03:22Z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