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9"/>
  </p:notesMasterIdLst>
  <p:handoutMasterIdLst>
    <p:handoutMasterId r:id="rId40"/>
  </p:handoutMasterIdLst>
  <p:sldIdLst>
    <p:sldId id="612" r:id="rId2"/>
    <p:sldId id="256" r:id="rId3"/>
    <p:sldId id="611" r:id="rId4"/>
    <p:sldId id="353" r:id="rId5"/>
    <p:sldId id="385" r:id="rId6"/>
    <p:sldId id="600" r:id="rId7"/>
    <p:sldId id="599" r:id="rId8"/>
    <p:sldId id="595" r:id="rId9"/>
    <p:sldId id="601" r:id="rId10"/>
    <p:sldId id="593" r:id="rId11"/>
    <p:sldId id="594" r:id="rId12"/>
    <p:sldId id="602" r:id="rId13"/>
    <p:sldId id="522" r:id="rId14"/>
    <p:sldId id="565" r:id="rId15"/>
    <p:sldId id="568" r:id="rId16"/>
    <p:sldId id="564" r:id="rId17"/>
    <p:sldId id="603" r:id="rId18"/>
    <p:sldId id="376" r:id="rId19"/>
    <p:sldId id="586" r:id="rId20"/>
    <p:sldId id="604" r:id="rId21"/>
    <p:sldId id="377" r:id="rId22"/>
    <p:sldId id="605" r:id="rId23"/>
    <p:sldId id="587" r:id="rId24"/>
    <p:sldId id="606" r:id="rId25"/>
    <p:sldId id="607" r:id="rId26"/>
    <p:sldId id="585" r:id="rId27"/>
    <p:sldId id="608" r:id="rId28"/>
    <p:sldId id="382" r:id="rId29"/>
    <p:sldId id="609" r:id="rId30"/>
    <p:sldId id="262" r:id="rId31"/>
    <p:sldId id="264" r:id="rId32"/>
    <p:sldId id="378" r:id="rId33"/>
    <p:sldId id="386" r:id="rId34"/>
    <p:sldId id="610" r:id="rId35"/>
    <p:sldId id="379" r:id="rId36"/>
    <p:sldId id="588" r:id="rId37"/>
    <p:sldId id="259" r:id="rId3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SE" initials="HSE" lastIdx="11" clrIdx="0">
    <p:extLst>
      <p:ext uri="{19B8F6BF-5375-455C-9EA6-DF929625EA0E}">
        <p15:presenceInfo xmlns:p15="http://schemas.microsoft.com/office/powerpoint/2012/main" userId="HSE" providerId="None"/>
      </p:ext>
    </p:extLst>
  </p:cmAuthor>
  <p:cmAuthor id="2" name="Steve, Edward J." initials="SEJ" lastIdx="4" clrIdx="1">
    <p:extLst>
      <p:ext uri="{19B8F6BF-5375-455C-9EA6-DF929625EA0E}">
        <p15:presenceInfo xmlns:p15="http://schemas.microsoft.com/office/powerpoint/2012/main" userId="Steve, Edward J."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1F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0" autoAdjust="0"/>
    <p:restoredTop sz="86410" autoAdjust="0"/>
  </p:normalViewPr>
  <p:slideViewPr>
    <p:cSldViewPr>
      <p:cViewPr varScale="1">
        <p:scale>
          <a:sx n="54" d="100"/>
          <a:sy n="54" d="100"/>
        </p:scale>
        <p:origin x="90" y="270"/>
      </p:cViewPr>
      <p:guideLst>
        <p:guide orient="horz" pos="2160"/>
        <p:guide pos="2880"/>
      </p:guideLst>
    </p:cSldViewPr>
  </p:slideViewPr>
  <p:outlineViewPr>
    <p:cViewPr>
      <p:scale>
        <a:sx n="33" d="100"/>
        <a:sy n="33" d="100"/>
      </p:scale>
      <p:origin x="0" y="-15984"/>
    </p:cViewPr>
  </p:outlineViewPr>
  <p:notesTextViewPr>
    <p:cViewPr>
      <p:scale>
        <a:sx n="150" d="100"/>
        <a:sy n="150" d="100"/>
      </p:scale>
      <p:origin x="0" y="0"/>
    </p:cViewPr>
  </p:notesTextViewPr>
  <p:sorterViewPr>
    <p:cViewPr>
      <p:scale>
        <a:sx n="100" d="100"/>
        <a:sy n="100" d="100"/>
      </p:scale>
      <p:origin x="0" y="0"/>
    </p:cViewPr>
  </p:sorterViewPr>
  <p:notesViewPr>
    <p:cSldViewPr>
      <p:cViewPr>
        <p:scale>
          <a:sx n="100" d="100"/>
          <a:sy n="100" d="100"/>
        </p:scale>
        <p:origin x="2270" y="-1229"/>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03BFB71-1080-4DCF-B419-D43647C220DC}"/>
              </a:ext>
            </a:extLst>
          </p:cNvPr>
          <p:cNvSpPr>
            <a:spLocks noGrp="1"/>
          </p:cNvSpPr>
          <p:nvPr>
            <p:ph type="hdr" sz="quarter"/>
          </p:nvPr>
        </p:nvSpPr>
        <p:spPr>
          <a:xfrm>
            <a:off x="0" y="1"/>
            <a:ext cx="3037735" cy="466088"/>
          </a:xfrm>
          <a:prstGeom prst="rect">
            <a:avLst/>
          </a:prstGeom>
        </p:spPr>
        <p:txBody>
          <a:bodyPr vert="horz" lIns="91294" tIns="45647" rIns="91294" bIns="45647" rtlCol="0"/>
          <a:lstStyle>
            <a:lvl1pPr algn="l">
              <a:defRPr sz="1200"/>
            </a:lvl1pPr>
          </a:lstStyle>
          <a:p>
            <a:endParaRPr lang="en-US" dirty="0"/>
          </a:p>
        </p:txBody>
      </p:sp>
      <p:sp>
        <p:nvSpPr>
          <p:cNvPr id="3" name="Date Placeholder 2">
            <a:extLst>
              <a:ext uri="{FF2B5EF4-FFF2-40B4-BE49-F238E27FC236}">
                <a16:creationId xmlns:a16="http://schemas.microsoft.com/office/drawing/2014/main" id="{21CAFE76-BA68-4EB3-9B8E-9AB67B9B3BD9}"/>
              </a:ext>
            </a:extLst>
          </p:cNvPr>
          <p:cNvSpPr>
            <a:spLocks noGrp="1"/>
          </p:cNvSpPr>
          <p:nvPr>
            <p:ph type="dt" sz="quarter" idx="1"/>
          </p:nvPr>
        </p:nvSpPr>
        <p:spPr>
          <a:xfrm>
            <a:off x="3971081" y="1"/>
            <a:ext cx="3037735" cy="466088"/>
          </a:xfrm>
          <a:prstGeom prst="rect">
            <a:avLst/>
          </a:prstGeom>
        </p:spPr>
        <p:txBody>
          <a:bodyPr vert="horz" lIns="91294" tIns="45647" rIns="91294" bIns="45647" rtlCol="0"/>
          <a:lstStyle>
            <a:lvl1pPr algn="r">
              <a:defRPr sz="1200"/>
            </a:lvl1pPr>
          </a:lstStyle>
          <a:p>
            <a:fld id="{6AC066E6-4403-40CA-91EE-E7B23FF90579}" type="datetimeFigureOut">
              <a:rPr lang="en-US" smtClean="0"/>
              <a:t>3/11/2022</a:t>
            </a:fld>
            <a:endParaRPr lang="en-US" dirty="0"/>
          </a:p>
        </p:txBody>
      </p:sp>
      <p:sp>
        <p:nvSpPr>
          <p:cNvPr id="4" name="Footer Placeholder 3">
            <a:extLst>
              <a:ext uri="{FF2B5EF4-FFF2-40B4-BE49-F238E27FC236}">
                <a16:creationId xmlns:a16="http://schemas.microsoft.com/office/drawing/2014/main" id="{41665DB3-4E62-4949-8D9B-30CFF3DF4573}"/>
              </a:ext>
            </a:extLst>
          </p:cNvPr>
          <p:cNvSpPr>
            <a:spLocks noGrp="1"/>
          </p:cNvSpPr>
          <p:nvPr>
            <p:ph type="ftr" sz="quarter" idx="2"/>
          </p:nvPr>
        </p:nvSpPr>
        <p:spPr>
          <a:xfrm>
            <a:off x="0" y="8830312"/>
            <a:ext cx="3037735" cy="466088"/>
          </a:xfrm>
          <a:prstGeom prst="rect">
            <a:avLst/>
          </a:prstGeom>
        </p:spPr>
        <p:txBody>
          <a:bodyPr vert="horz" lIns="91294" tIns="45647" rIns="91294" bIns="45647"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83CEE38F-C6B0-4628-B490-D92AF55B3778}"/>
              </a:ext>
            </a:extLst>
          </p:cNvPr>
          <p:cNvSpPr>
            <a:spLocks noGrp="1"/>
          </p:cNvSpPr>
          <p:nvPr>
            <p:ph type="sldNum" sz="quarter" idx="3"/>
          </p:nvPr>
        </p:nvSpPr>
        <p:spPr>
          <a:xfrm>
            <a:off x="3971081" y="8830312"/>
            <a:ext cx="3037735" cy="466088"/>
          </a:xfrm>
          <a:prstGeom prst="rect">
            <a:avLst/>
          </a:prstGeom>
        </p:spPr>
        <p:txBody>
          <a:bodyPr vert="horz" lIns="91294" tIns="45647" rIns="91294" bIns="45647" rtlCol="0" anchor="b"/>
          <a:lstStyle>
            <a:lvl1pPr algn="r">
              <a:defRPr sz="1200"/>
            </a:lvl1pPr>
          </a:lstStyle>
          <a:p>
            <a:fld id="{5A5A5A07-ABA6-448C-BAF2-CC00A07B7A0D}" type="slidenum">
              <a:rPr lang="en-US" smtClean="0"/>
              <a:t>‹#›</a:t>
            </a:fld>
            <a:endParaRPr lang="en-US" dirty="0"/>
          </a:p>
        </p:txBody>
      </p:sp>
    </p:spTree>
    <p:extLst>
      <p:ext uri="{BB962C8B-B14F-4D97-AF65-F5344CB8AC3E}">
        <p14:creationId xmlns:p14="http://schemas.microsoft.com/office/powerpoint/2010/main" val="1060696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6BD5EB78-91D1-4223-B97E-4403CF0FA3A9}" type="datetimeFigureOut">
              <a:rPr lang="en-US" smtClean="0"/>
              <a:t>3/11/2022</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D25BFDE3-8FBC-4681-BF08-9A478C625C53}" type="slidenum">
              <a:rPr lang="en-US" smtClean="0"/>
              <a:t>‹#›</a:t>
            </a:fld>
            <a:endParaRPr lang="en-US" dirty="0"/>
          </a:p>
        </p:txBody>
      </p:sp>
    </p:spTree>
    <p:extLst>
      <p:ext uri="{BB962C8B-B14F-4D97-AF65-F5344CB8AC3E}">
        <p14:creationId xmlns:p14="http://schemas.microsoft.com/office/powerpoint/2010/main" val="3520811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3</a:t>
            </a:fld>
            <a:endParaRPr lang="en-US" dirty="0">
              <a:solidFill>
                <a:prstClr val="black"/>
              </a:solidFill>
              <a:latin typeface="Calibri"/>
            </a:endParaRPr>
          </a:p>
        </p:txBody>
      </p:sp>
    </p:spTree>
    <p:extLst>
      <p:ext uri="{BB962C8B-B14F-4D97-AF65-F5344CB8AC3E}">
        <p14:creationId xmlns:p14="http://schemas.microsoft.com/office/powerpoint/2010/main" val="27296206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2937" indent="-456468">
              <a:buFont typeface="Arial" panose="020B0604020202020204" pitchFamily="34" charset="0"/>
              <a:buChar char="•"/>
            </a:pPr>
            <a:r>
              <a:rPr lang="en-US" dirty="0">
                <a:solidFill>
                  <a:schemeClr val="tx1"/>
                </a:solidFill>
              </a:rPr>
              <a:t>Review and comment on policies put in place under the HERO Act</a:t>
            </a:r>
          </a:p>
          <a:p>
            <a:pPr marL="912937" indent="-456468">
              <a:buFont typeface="Arial" panose="020B0604020202020204" pitchFamily="34" charset="0"/>
              <a:buChar char="•"/>
            </a:pPr>
            <a:r>
              <a:rPr lang="en-US" dirty="0">
                <a:solidFill>
                  <a:schemeClr val="tx1"/>
                </a:solidFill>
              </a:rPr>
              <a:t>Participate in on-site visits by governmental entities responsible for enforcing health and safety standards</a:t>
            </a:r>
            <a:endParaRPr lang="en-US" dirty="0">
              <a:latin typeface="HelveticaNeueLT Std Med Cn" panose="020B0606030502030204" pitchFamily="34" charset="0"/>
            </a:endParaRPr>
          </a:p>
          <a:p>
            <a:pPr marL="912937" indent="-456468">
              <a:buFont typeface="Arial" panose="020B0604020202020204" pitchFamily="34" charset="0"/>
              <a:buChar char="•"/>
            </a:pPr>
            <a:r>
              <a:rPr lang="en-US" dirty="0">
                <a:solidFill>
                  <a:schemeClr val="tx1"/>
                </a:solidFill>
              </a:rPr>
              <a:t>Review employer reports related to health and safety </a:t>
            </a:r>
          </a:p>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12</a:t>
            </a:fld>
            <a:endParaRPr lang="en-US" dirty="0"/>
          </a:p>
        </p:txBody>
      </p:sp>
    </p:spTree>
    <p:extLst>
      <p:ext uri="{BB962C8B-B14F-4D97-AF65-F5344CB8AC3E}">
        <p14:creationId xmlns:p14="http://schemas.microsoft.com/office/powerpoint/2010/main" val="1721010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13</a:t>
            </a:fld>
            <a:endParaRPr lang="en-US" dirty="0"/>
          </a:p>
        </p:txBody>
      </p:sp>
    </p:spTree>
    <p:extLst>
      <p:ext uri="{BB962C8B-B14F-4D97-AF65-F5344CB8AC3E}">
        <p14:creationId xmlns:p14="http://schemas.microsoft.com/office/powerpoint/2010/main" val="2249860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14</a:t>
            </a:fld>
            <a:endParaRPr lang="en-US" dirty="0"/>
          </a:p>
        </p:txBody>
      </p:sp>
    </p:spTree>
    <p:extLst>
      <p:ext uri="{BB962C8B-B14F-4D97-AF65-F5344CB8AC3E}">
        <p14:creationId xmlns:p14="http://schemas.microsoft.com/office/powerpoint/2010/main" val="7723029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15</a:t>
            </a:fld>
            <a:endParaRPr lang="en-US" dirty="0"/>
          </a:p>
        </p:txBody>
      </p:sp>
    </p:spTree>
    <p:extLst>
      <p:ext uri="{BB962C8B-B14F-4D97-AF65-F5344CB8AC3E}">
        <p14:creationId xmlns:p14="http://schemas.microsoft.com/office/powerpoint/2010/main" val="680277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16</a:t>
            </a:fld>
            <a:endParaRPr lang="en-US" dirty="0"/>
          </a:p>
        </p:txBody>
      </p:sp>
    </p:spTree>
    <p:extLst>
      <p:ext uri="{BB962C8B-B14F-4D97-AF65-F5344CB8AC3E}">
        <p14:creationId xmlns:p14="http://schemas.microsoft.com/office/powerpoint/2010/main" val="4284262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17</a:t>
            </a:fld>
            <a:endParaRPr lang="en-US" dirty="0"/>
          </a:p>
        </p:txBody>
      </p:sp>
    </p:spTree>
    <p:extLst>
      <p:ext uri="{BB962C8B-B14F-4D97-AF65-F5344CB8AC3E}">
        <p14:creationId xmlns:p14="http://schemas.microsoft.com/office/powerpoint/2010/main" val="1356225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18</a:t>
            </a:fld>
            <a:endParaRPr lang="en-US" dirty="0">
              <a:solidFill>
                <a:prstClr val="black"/>
              </a:solidFill>
              <a:latin typeface="Calibri"/>
            </a:endParaRPr>
          </a:p>
        </p:txBody>
      </p:sp>
    </p:spTree>
    <p:extLst>
      <p:ext uri="{BB962C8B-B14F-4D97-AF65-F5344CB8AC3E}">
        <p14:creationId xmlns:p14="http://schemas.microsoft.com/office/powerpoint/2010/main" val="1315995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19</a:t>
            </a:fld>
            <a:endParaRPr lang="en-US" dirty="0">
              <a:solidFill>
                <a:prstClr val="black"/>
              </a:solidFill>
              <a:latin typeface="Calibri"/>
            </a:endParaRPr>
          </a:p>
        </p:txBody>
      </p:sp>
    </p:spTree>
    <p:extLst>
      <p:ext uri="{BB962C8B-B14F-4D97-AF65-F5344CB8AC3E}">
        <p14:creationId xmlns:p14="http://schemas.microsoft.com/office/powerpoint/2010/main" val="15956492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20</a:t>
            </a:fld>
            <a:endParaRPr lang="en-US" dirty="0">
              <a:solidFill>
                <a:prstClr val="black"/>
              </a:solidFill>
              <a:latin typeface="Calibri"/>
            </a:endParaRPr>
          </a:p>
        </p:txBody>
      </p:sp>
    </p:spTree>
    <p:extLst>
      <p:ext uri="{BB962C8B-B14F-4D97-AF65-F5344CB8AC3E}">
        <p14:creationId xmlns:p14="http://schemas.microsoft.com/office/powerpoint/2010/main" val="405576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21</a:t>
            </a:fld>
            <a:endParaRPr lang="en-US" dirty="0">
              <a:solidFill>
                <a:prstClr val="black"/>
              </a:solidFill>
              <a:latin typeface="Calibri"/>
            </a:endParaRPr>
          </a:p>
        </p:txBody>
      </p:sp>
    </p:spTree>
    <p:extLst>
      <p:ext uri="{BB962C8B-B14F-4D97-AF65-F5344CB8AC3E}">
        <p14:creationId xmlns:p14="http://schemas.microsoft.com/office/powerpoint/2010/main" val="34507610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4</a:t>
            </a:fld>
            <a:endParaRPr lang="en-US" dirty="0">
              <a:solidFill>
                <a:prstClr val="black"/>
              </a:solidFill>
              <a:latin typeface="Calibri"/>
            </a:endParaRPr>
          </a:p>
        </p:txBody>
      </p:sp>
    </p:spTree>
    <p:extLst>
      <p:ext uri="{BB962C8B-B14F-4D97-AF65-F5344CB8AC3E}">
        <p14:creationId xmlns:p14="http://schemas.microsoft.com/office/powerpoint/2010/main" val="19818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22</a:t>
            </a:fld>
            <a:endParaRPr lang="en-US" dirty="0">
              <a:solidFill>
                <a:prstClr val="black"/>
              </a:solidFill>
              <a:latin typeface="Calibri"/>
            </a:endParaRPr>
          </a:p>
        </p:txBody>
      </p:sp>
    </p:spTree>
    <p:extLst>
      <p:ext uri="{BB962C8B-B14F-4D97-AF65-F5344CB8AC3E}">
        <p14:creationId xmlns:p14="http://schemas.microsoft.com/office/powerpoint/2010/main" val="5169038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23</a:t>
            </a:fld>
            <a:endParaRPr lang="en-US" dirty="0"/>
          </a:p>
        </p:txBody>
      </p:sp>
    </p:spTree>
    <p:extLst>
      <p:ext uri="{BB962C8B-B14F-4D97-AF65-F5344CB8AC3E}">
        <p14:creationId xmlns:p14="http://schemas.microsoft.com/office/powerpoint/2010/main" val="23678652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24</a:t>
            </a:fld>
            <a:endParaRPr lang="en-US" dirty="0"/>
          </a:p>
        </p:txBody>
      </p:sp>
    </p:spTree>
    <p:extLst>
      <p:ext uri="{BB962C8B-B14F-4D97-AF65-F5344CB8AC3E}">
        <p14:creationId xmlns:p14="http://schemas.microsoft.com/office/powerpoint/2010/main" val="25555791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25</a:t>
            </a:fld>
            <a:endParaRPr lang="en-US" dirty="0"/>
          </a:p>
        </p:txBody>
      </p:sp>
    </p:spTree>
    <p:extLst>
      <p:ext uri="{BB962C8B-B14F-4D97-AF65-F5344CB8AC3E}">
        <p14:creationId xmlns:p14="http://schemas.microsoft.com/office/powerpoint/2010/main" val="34306367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26</a:t>
            </a:fld>
            <a:endParaRPr lang="en-US" dirty="0"/>
          </a:p>
        </p:txBody>
      </p:sp>
    </p:spTree>
    <p:extLst>
      <p:ext uri="{BB962C8B-B14F-4D97-AF65-F5344CB8AC3E}">
        <p14:creationId xmlns:p14="http://schemas.microsoft.com/office/powerpoint/2010/main" val="37846903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27</a:t>
            </a:fld>
            <a:endParaRPr lang="en-US" dirty="0"/>
          </a:p>
        </p:txBody>
      </p:sp>
    </p:spTree>
    <p:extLst>
      <p:ext uri="{BB962C8B-B14F-4D97-AF65-F5344CB8AC3E}">
        <p14:creationId xmlns:p14="http://schemas.microsoft.com/office/powerpoint/2010/main" val="31957829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28</a:t>
            </a:fld>
            <a:endParaRPr lang="en-US" dirty="0">
              <a:solidFill>
                <a:prstClr val="black"/>
              </a:solidFill>
              <a:latin typeface="Calibri"/>
            </a:endParaRPr>
          </a:p>
        </p:txBody>
      </p:sp>
    </p:spTree>
    <p:extLst>
      <p:ext uri="{BB962C8B-B14F-4D97-AF65-F5344CB8AC3E}">
        <p14:creationId xmlns:p14="http://schemas.microsoft.com/office/powerpoint/2010/main" val="4738731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29</a:t>
            </a:fld>
            <a:endParaRPr lang="en-US" dirty="0">
              <a:solidFill>
                <a:prstClr val="black"/>
              </a:solidFill>
              <a:latin typeface="Calibri"/>
            </a:endParaRPr>
          </a:p>
        </p:txBody>
      </p:sp>
    </p:spTree>
    <p:extLst>
      <p:ext uri="{BB962C8B-B14F-4D97-AF65-F5344CB8AC3E}">
        <p14:creationId xmlns:p14="http://schemas.microsoft.com/office/powerpoint/2010/main" val="684069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857F2F-52F0-4D03-9C57-FFCAB8C84B32}" type="slidenum">
              <a:rPr lang="en-US" smtClean="0"/>
              <a:t>30</a:t>
            </a:fld>
            <a:endParaRPr lang="en-US" dirty="0"/>
          </a:p>
        </p:txBody>
      </p:sp>
    </p:spTree>
    <p:extLst>
      <p:ext uri="{BB962C8B-B14F-4D97-AF65-F5344CB8AC3E}">
        <p14:creationId xmlns:p14="http://schemas.microsoft.com/office/powerpoint/2010/main" val="20975068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4857F2F-52F0-4D03-9C57-FFCAB8C84B32}" type="slidenum">
              <a:rPr lang="en-US" smtClean="0"/>
              <a:t>31</a:t>
            </a:fld>
            <a:endParaRPr lang="en-US" dirty="0"/>
          </a:p>
        </p:txBody>
      </p:sp>
    </p:spTree>
    <p:extLst>
      <p:ext uri="{BB962C8B-B14F-4D97-AF65-F5344CB8AC3E}">
        <p14:creationId xmlns:p14="http://schemas.microsoft.com/office/powerpoint/2010/main" val="8491606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5</a:t>
            </a:fld>
            <a:endParaRPr lang="en-US" dirty="0">
              <a:solidFill>
                <a:prstClr val="black"/>
              </a:solidFill>
              <a:latin typeface="Calibri"/>
            </a:endParaRPr>
          </a:p>
        </p:txBody>
      </p:sp>
    </p:spTree>
    <p:extLst>
      <p:ext uri="{BB962C8B-B14F-4D97-AF65-F5344CB8AC3E}">
        <p14:creationId xmlns:p14="http://schemas.microsoft.com/office/powerpoint/2010/main" val="26518087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32</a:t>
            </a:fld>
            <a:endParaRPr lang="en-US" dirty="0">
              <a:solidFill>
                <a:prstClr val="black"/>
              </a:solidFill>
              <a:latin typeface="Calibri"/>
            </a:endParaRPr>
          </a:p>
        </p:txBody>
      </p:sp>
    </p:spTree>
    <p:extLst>
      <p:ext uri="{BB962C8B-B14F-4D97-AF65-F5344CB8AC3E}">
        <p14:creationId xmlns:p14="http://schemas.microsoft.com/office/powerpoint/2010/main" val="32828602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33</a:t>
            </a:fld>
            <a:endParaRPr lang="en-US" dirty="0">
              <a:solidFill>
                <a:prstClr val="black"/>
              </a:solidFill>
              <a:latin typeface="Calibri"/>
            </a:endParaRPr>
          </a:p>
        </p:txBody>
      </p:sp>
    </p:spTree>
    <p:extLst>
      <p:ext uri="{BB962C8B-B14F-4D97-AF65-F5344CB8AC3E}">
        <p14:creationId xmlns:p14="http://schemas.microsoft.com/office/powerpoint/2010/main" val="2804542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34</a:t>
            </a:fld>
            <a:endParaRPr lang="en-US" dirty="0">
              <a:solidFill>
                <a:prstClr val="black"/>
              </a:solidFill>
              <a:latin typeface="Calibri"/>
            </a:endParaRPr>
          </a:p>
        </p:txBody>
      </p:sp>
    </p:spTree>
    <p:extLst>
      <p:ext uri="{BB962C8B-B14F-4D97-AF65-F5344CB8AC3E}">
        <p14:creationId xmlns:p14="http://schemas.microsoft.com/office/powerpoint/2010/main" val="46818597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35</a:t>
            </a:fld>
            <a:endParaRPr lang="en-US" dirty="0">
              <a:solidFill>
                <a:prstClr val="black"/>
              </a:solidFill>
              <a:latin typeface="Calibri"/>
            </a:endParaRPr>
          </a:p>
        </p:txBody>
      </p:sp>
    </p:spTree>
    <p:extLst>
      <p:ext uri="{BB962C8B-B14F-4D97-AF65-F5344CB8AC3E}">
        <p14:creationId xmlns:p14="http://schemas.microsoft.com/office/powerpoint/2010/main" val="25942863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36</a:t>
            </a:fld>
            <a:endParaRPr lang="en-US" dirty="0">
              <a:solidFill>
                <a:prstClr val="black"/>
              </a:solidFill>
              <a:latin typeface="Calibri"/>
            </a:endParaRPr>
          </a:p>
        </p:txBody>
      </p:sp>
    </p:spTree>
    <p:extLst>
      <p:ext uri="{BB962C8B-B14F-4D97-AF65-F5344CB8AC3E}">
        <p14:creationId xmlns:p14="http://schemas.microsoft.com/office/powerpoint/2010/main" val="32883787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6</a:t>
            </a:fld>
            <a:endParaRPr lang="en-US" dirty="0">
              <a:solidFill>
                <a:prstClr val="black"/>
              </a:solidFill>
              <a:latin typeface="Calibri"/>
            </a:endParaRPr>
          </a:p>
        </p:txBody>
      </p:sp>
    </p:spTree>
    <p:extLst>
      <p:ext uri="{BB962C8B-B14F-4D97-AF65-F5344CB8AC3E}">
        <p14:creationId xmlns:p14="http://schemas.microsoft.com/office/powerpoint/2010/main" val="651811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7</a:t>
            </a:fld>
            <a:endParaRPr lang="en-US" dirty="0">
              <a:solidFill>
                <a:prstClr val="black"/>
              </a:solidFill>
              <a:latin typeface="Calibri"/>
            </a:endParaRPr>
          </a:p>
        </p:txBody>
      </p:sp>
    </p:spTree>
    <p:extLst>
      <p:ext uri="{BB962C8B-B14F-4D97-AF65-F5344CB8AC3E}">
        <p14:creationId xmlns:p14="http://schemas.microsoft.com/office/powerpoint/2010/main" val="3059269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8</a:t>
            </a:fld>
            <a:endParaRPr lang="en-US" dirty="0">
              <a:solidFill>
                <a:prstClr val="black"/>
              </a:solidFill>
              <a:latin typeface="Calibri"/>
            </a:endParaRPr>
          </a:p>
        </p:txBody>
      </p:sp>
    </p:spTree>
    <p:extLst>
      <p:ext uri="{BB962C8B-B14F-4D97-AF65-F5344CB8AC3E}">
        <p14:creationId xmlns:p14="http://schemas.microsoft.com/office/powerpoint/2010/main" val="909105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12937">
              <a:defRPr/>
            </a:pPr>
            <a:fld id="{D25BFDE3-8FBC-4681-BF08-9A478C625C53}" type="slidenum">
              <a:rPr lang="en-US">
                <a:solidFill>
                  <a:prstClr val="black"/>
                </a:solidFill>
                <a:latin typeface="Calibri"/>
              </a:rPr>
              <a:pPr defTabSz="912937">
                <a:defRPr/>
              </a:pPr>
              <a:t>9</a:t>
            </a:fld>
            <a:endParaRPr lang="en-US" dirty="0">
              <a:solidFill>
                <a:prstClr val="black"/>
              </a:solidFill>
              <a:latin typeface="Calibri"/>
            </a:endParaRPr>
          </a:p>
        </p:txBody>
      </p:sp>
    </p:spTree>
    <p:extLst>
      <p:ext uri="{BB962C8B-B14F-4D97-AF65-F5344CB8AC3E}">
        <p14:creationId xmlns:p14="http://schemas.microsoft.com/office/powerpoint/2010/main" val="3796201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Upon the receipt of a request for recognition, employers shall respond to such</a:t>
            </a:r>
          </a:p>
          <a:p>
            <a:r>
              <a:rPr lang="en-US" dirty="0"/>
              <a:t>request with reasonable promptness. Requests for committee recognition received</a:t>
            </a:r>
          </a:p>
          <a:p>
            <a:r>
              <a:rPr lang="en-US" dirty="0"/>
              <a:t>after a committee has been recognized by an employer shall be denied and referred</a:t>
            </a:r>
          </a:p>
          <a:p>
            <a:r>
              <a:rPr lang="en-US" dirty="0"/>
              <a:t>to the committee. Requests for committee recognition where an employer already</a:t>
            </a:r>
          </a:p>
          <a:p>
            <a:r>
              <a:rPr lang="en-US" dirty="0"/>
              <a:t>has a workplace safety committee that is otherwise consistent with the</a:t>
            </a:r>
          </a:p>
          <a:p>
            <a:r>
              <a:rPr lang="en-US" dirty="0"/>
              <a:t>requirements of Section 27-d and this Part may be denied and referred to said</a:t>
            </a:r>
          </a:p>
          <a:p>
            <a:r>
              <a:rPr lang="en-US" dirty="0"/>
              <a:t>committee.</a:t>
            </a:r>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10</a:t>
            </a:fld>
            <a:endParaRPr lang="en-US" dirty="0"/>
          </a:p>
        </p:txBody>
      </p:sp>
    </p:spTree>
    <p:extLst>
      <p:ext uri="{BB962C8B-B14F-4D97-AF65-F5344CB8AC3E}">
        <p14:creationId xmlns:p14="http://schemas.microsoft.com/office/powerpoint/2010/main" val="2684896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2937" indent="-456468">
              <a:buFont typeface="Arial" panose="020B0604020202020204" pitchFamily="34" charset="0"/>
              <a:buChar char="•"/>
            </a:pPr>
            <a:r>
              <a:rPr lang="en-US" dirty="0">
                <a:solidFill>
                  <a:schemeClr val="tx1"/>
                </a:solidFill>
              </a:rPr>
              <a:t>Review and comment on policies put in place under the HERO Act</a:t>
            </a:r>
          </a:p>
          <a:p>
            <a:pPr marL="912937" indent="-456468">
              <a:buFont typeface="Arial" panose="020B0604020202020204" pitchFamily="34" charset="0"/>
              <a:buChar char="•"/>
            </a:pPr>
            <a:r>
              <a:rPr lang="en-US" dirty="0">
                <a:solidFill>
                  <a:schemeClr val="tx1"/>
                </a:solidFill>
              </a:rPr>
              <a:t>Participate in on-site visits by governmental entities responsible for enforcing health and safety standards</a:t>
            </a:r>
            <a:endParaRPr lang="en-US" dirty="0">
              <a:latin typeface="HelveticaNeueLT Std Med Cn" panose="020B0606030502030204" pitchFamily="34" charset="0"/>
            </a:endParaRPr>
          </a:p>
          <a:p>
            <a:pPr marL="912937" indent="-456468">
              <a:buFont typeface="Arial" panose="020B0604020202020204" pitchFamily="34" charset="0"/>
              <a:buChar char="•"/>
            </a:pPr>
            <a:r>
              <a:rPr lang="en-US" dirty="0">
                <a:solidFill>
                  <a:schemeClr val="tx1"/>
                </a:solidFill>
              </a:rPr>
              <a:t>Review employer reports related to health and safety </a:t>
            </a:r>
          </a:p>
          <a:p>
            <a:endParaRPr lang="en-US" dirty="0"/>
          </a:p>
        </p:txBody>
      </p:sp>
      <p:sp>
        <p:nvSpPr>
          <p:cNvPr id="4" name="Slide Number Placeholder 3"/>
          <p:cNvSpPr>
            <a:spLocks noGrp="1"/>
          </p:cNvSpPr>
          <p:nvPr>
            <p:ph type="sldNum" sz="quarter" idx="5"/>
          </p:nvPr>
        </p:nvSpPr>
        <p:spPr/>
        <p:txBody>
          <a:bodyPr/>
          <a:lstStyle/>
          <a:p>
            <a:pPr>
              <a:defRPr/>
            </a:pPr>
            <a:fld id="{4937A38F-4EC9-4F74-9BEC-99334FF0C083}" type="slidenum">
              <a:rPr lang="en-US" smtClean="0"/>
              <a:pPr>
                <a:defRPr/>
              </a:pPr>
              <a:t>11</a:t>
            </a:fld>
            <a:endParaRPr lang="en-US" dirty="0"/>
          </a:p>
        </p:txBody>
      </p:sp>
    </p:spTree>
    <p:extLst>
      <p:ext uri="{BB962C8B-B14F-4D97-AF65-F5344CB8AC3E}">
        <p14:creationId xmlns:p14="http://schemas.microsoft.com/office/powerpoint/2010/main" val="22033871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971800"/>
            <a:ext cx="7772400" cy="628650"/>
          </a:xfrm>
          <a:prstGeom prst="rect">
            <a:avLst/>
          </a:prstGeom>
        </p:spPr>
        <p:txBody>
          <a:bodyPr/>
          <a:lstStyle>
            <a:lvl1pPr algn="ctr">
              <a:defRPr>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858000" y="6324600"/>
            <a:ext cx="2133600" cy="365125"/>
          </a:xfrm>
          <a:prstGeom prst="rect">
            <a:avLst/>
          </a:prstGeom>
        </p:spPr>
        <p:txBody>
          <a:bodyPr/>
          <a:lstStyle>
            <a:lvl1pPr algn="r">
              <a:defRPr>
                <a:solidFill>
                  <a:srgbClr val="A31F34"/>
                </a:solidFill>
                <a:latin typeface="HelveticaNeueLT Std Cn" pitchFamily="34" charset="0"/>
              </a:defRPr>
            </a:lvl1pPr>
          </a:lstStyle>
          <a:p>
            <a:endParaRPr lang="en-US" dirty="0"/>
          </a:p>
        </p:txBody>
      </p:sp>
      <p:pic>
        <p:nvPicPr>
          <p:cNvPr id="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867"/>
          <a:stretch/>
        </p:blipFill>
        <p:spPr bwMode="auto">
          <a:xfrm>
            <a:off x="-1" y="-14372"/>
            <a:ext cx="9144002" cy="2264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5262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2">
    <p:spTree>
      <p:nvGrpSpPr>
        <p:cNvPr id="1" name=""/>
        <p:cNvGrpSpPr/>
        <p:nvPr/>
      </p:nvGrpSpPr>
      <p:grpSpPr>
        <a:xfrm>
          <a:off x="0" y="0"/>
          <a:ext cx="0" cy="0"/>
          <a:chOff x="0" y="0"/>
          <a:chExt cx="0" cy="0"/>
        </a:xfrm>
      </p:grpSpPr>
      <p:sp>
        <p:nvSpPr>
          <p:cNvPr id="3" name="Content Placeholder 2"/>
          <p:cNvSpPr>
            <a:spLocks noGrp="1"/>
          </p:cNvSpPr>
          <p:nvPr>
            <p:ph idx="1"/>
          </p:nvPr>
        </p:nvSpPr>
        <p:spPr>
          <a:xfrm>
            <a:off x="1447800" y="1600200"/>
            <a:ext cx="72390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228600" y="6400800"/>
            <a:ext cx="2133600" cy="304800"/>
          </a:xfrm>
          <a:prstGeom prst="rect">
            <a:avLst/>
          </a:prstGeom>
        </p:spPr>
        <p:txBody>
          <a:bodyPr/>
          <a:lstStyle>
            <a:lvl1pPr algn="l">
              <a:defRPr sz="1400">
                <a:solidFill>
                  <a:schemeClr val="tx1"/>
                </a:solidFill>
              </a:defRPr>
            </a:lvl1pPr>
          </a:lstStyle>
          <a:p>
            <a:fld id="{E9C4F4CD-76EF-4754-BA9A-183EFC42B343}" type="slidenum">
              <a:rPr lang="en-US" smtClean="0"/>
              <a:pPr/>
              <a:t>‹#›</a:t>
            </a:fld>
            <a:endParaRPr lang="en-US" dirty="0"/>
          </a:p>
        </p:txBody>
      </p:sp>
      <p:sp>
        <p:nvSpPr>
          <p:cNvPr id="16" name="Title 1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9217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Last Page">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867"/>
          <a:stretch/>
        </p:blipFill>
        <p:spPr bwMode="auto">
          <a:xfrm>
            <a:off x="-1" y="-14372"/>
            <a:ext cx="9144002" cy="2264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548678" y="6302008"/>
            <a:ext cx="1197507" cy="307777"/>
          </a:xfrm>
          <a:prstGeom prst="rect">
            <a:avLst/>
          </a:prstGeom>
        </p:spPr>
        <p:txBody>
          <a:bodyPr wrap="none">
            <a:spAutoFit/>
          </a:bodyPr>
          <a:lstStyle/>
          <a:p>
            <a:r>
              <a:rPr lang="en-US" sz="1400" dirty="0">
                <a:solidFill>
                  <a:srgbClr val="A31F34"/>
                </a:solidFill>
                <a:latin typeface="HelveticaNeueLT Std" pitchFamily="34" charset="0"/>
              </a:rPr>
              <a:t>hselaw.com</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722" y="5883607"/>
            <a:ext cx="3421421" cy="364793"/>
          </a:xfrm>
          <a:prstGeom prst="rect">
            <a:avLst/>
          </a:prstGeom>
        </p:spPr>
      </p:pic>
      <p:sp>
        <p:nvSpPr>
          <p:cNvPr id="8" name="Text Placeholder 7"/>
          <p:cNvSpPr>
            <a:spLocks noGrp="1"/>
          </p:cNvSpPr>
          <p:nvPr>
            <p:ph type="body" sz="quarter" idx="10" hasCustomPrompt="1"/>
          </p:nvPr>
        </p:nvSpPr>
        <p:spPr>
          <a:xfrm>
            <a:off x="2819400" y="2819400"/>
            <a:ext cx="3505200" cy="381000"/>
          </a:xfrm>
        </p:spPr>
        <p:txBody>
          <a:bodyPr/>
          <a:lstStyle>
            <a:lvl2pPr algn="ctr">
              <a:defRPr sz="2000" b="1" baseline="0">
                <a:latin typeface="Palatino Linotype" panose="02040502050505030304" pitchFamily="18" charset="0"/>
              </a:defRPr>
            </a:lvl2pPr>
          </a:lstStyle>
          <a:p>
            <a:pPr lvl="1"/>
            <a:r>
              <a:rPr lang="en-US" dirty="0"/>
              <a:t>Name Goes Here</a:t>
            </a:r>
          </a:p>
        </p:txBody>
      </p:sp>
      <p:sp>
        <p:nvSpPr>
          <p:cNvPr id="9" name="Text Placeholder 7"/>
          <p:cNvSpPr>
            <a:spLocks noGrp="1"/>
          </p:cNvSpPr>
          <p:nvPr>
            <p:ph type="body" sz="quarter" idx="11" hasCustomPrompt="1"/>
          </p:nvPr>
        </p:nvSpPr>
        <p:spPr>
          <a:xfrm>
            <a:off x="2819400" y="3200400"/>
            <a:ext cx="3505200" cy="762000"/>
          </a:xfrm>
        </p:spPr>
        <p:txBody>
          <a:bodyPr/>
          <a:lstStyle>
            <a:lvl2pPr algn="ctr">
              <a:defRPr sz="2000" b="0" baseline="0">
                <a:latin typeface="HelveticaNeueLT Std Cn" pitchFamily="34" charset="0"/>
              </a:defRPr>
            </a:lvl2pPr>
          </a:lstStyle>
          <a:p>
            <a:pPr lvl="1"/>
            <a:r>
              <a:rPr lang="en-US" dirty="0"/>
              <a:t>phone number</a:t>
            </a:r>
            <a:br>
              <a:rPr lang="en-US" dirty="0"/>
            </a:br>
            <a:r>
              <a:rPr lang="en-US" dirty="0"/>
              <a:t>email address</a:t>
            </a:r>
          </a:p>
        </p:txBody>
      </p:sp>
    </p:spTree>
    <p:extLst>
      <p:ext uri="{BB962C8B-B14F-4D97-AF65-F5344CB8AC3E}">
        <p14:creationId xmlns:p14="http://schemas.microsoft.com/office/powerpoint/2010/main" val="7044940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1900" cap="all" baseline="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1"/>
          <p:cNvSpPr txBox="1">
            <a:spLocks/>
          </p:cNvSpPr>
          <p:nvPr userDrawn="1"/>
        </p:nvSpPr>
        <p:spPr>
          <a:xfrm>
            <a:off x="304800" y="63351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0F79E7B-B117-4453-AB5E-8ADF7EB546CC}" type="slidenum">
              <a:rPr lang="en-US" smtClean="0"/>
              <a:pPr/>
              <a:t>‹#›</a:t>
            </a:fld>
            <a:endParaRPr lang="en-US" dirty="0"/>
          </a:p>
        </p:txBody>
      </p:sp>
    </p:spTree>
    <p:extLst>
      <p:ext uri="{BB962C8B-B14F-4D97-AF65-F5344CB8AC3E}">
        <p14:creationId xmlns:p14="http://schemas.microsoft.com/office/powerpoint/2010/main" val="1992173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and Content2">
    <p:spTree>
      <p:nvGrpSpPr>
        <p:cNvPr id="1" name=""/>
        <p:cNvGrpSpPr/>
        <p:nvPr/>
      </p:nvGrpSpPr>
      <p:grpSpPr>
        <a:xfrm>
          <a:off x="0" y="0"/>
          <a:ext cx="0" cy="0"/>
          <a:chOff x="0" y="0"/>
          <a:chExt cx="0" cy="0"/>
        </a:xfrm>
      </p:grpSpPr>
      <p:sp>
        <p:nvSpPr>
          <p:cNvPr id="16" name="Title 15"/>
          <p:cNvSpPr>
            <a:spLocks noGrp="1"/>
          </p:cNvSpPr>
          <p:nvPr>
            <p:ph type="title"/>
          </p:nvPr>
        </p:nvSpPr>
        <p:spPr>
          <a:xfrm>
            <a:off x="1066800" y="274638"/>
            <a:ext cx="4572000" cy="639762"/>
          </a:xfrm>
        </p:spPr>
        <p:txBody>
          <a:bodyPr/>
          <a:lstStyle/>
          <a:p>
            <a:r>
              <a:rPr lang="en-US"/>
              <a:t>Click to edit Master title style</a:t>
            </a:r>
          </a:p>
        </p:txBody>
      </p:sp>
      <p:sp>
        <p:nvSpPr>
          <p:cNvPr id="4" name="Text Placeholder 3"/>
          <p:cNvSpPr>
            <a:spLocks noGrp="1"/>
          </p:cNvSpPr>
          <p:nvPr>
            <p:ph type="body" sz="quarter" idx="13"/>
          </p:nvPr>
        </p:nvSpPr>
        <p:spPr>
          <a:xfrm>
            <a:off x="1066800" y="1524000"/>
            <a:ext cx="7924800" cy="4419600"/>
          </a:xfrm>
        </p:spPr>
        <p:txBody>
          <a:bodyPr/>
          <a:lstStyle>
            <a:lvl1pPr>
              <a:spcAft>
                <a:spcPts val="1800"/>
              </a:spcAft>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2">
            <a:extLst>
              <a:ext uri="{FF2B5EF4-FFF2-40B4-BE49-F238E27FC236}">
                <a16:creationId xmlns:a16="http://schemas.microsoft.com/office/drawing/2014/main" id="{938A40F3-CC2B-45E4-9026-FE45C11DDD4C}"/>
              </a:ext>
            </a:extLst>
          </p:cNvPr>
          <p:cNvSpPr>
            <a:spLocks noGrp="1"/>
          </p:cNvSpPr>
          <p:nvPr>
            <p:ph type="ftr" sz="quarter" idx="14"/>
          </p:nvPr>
        </p:nvSpPr>
        <p:spPr/>
        <p:txBody>
          <a:bodyPr/>
          <a:lstStyle>
            <a:lvl1pPr>
              <a:defRPr/>
            </a:lvl1pPr>
          </a:lstStyle>
          <a:p>
            <a:pPr>
              <a:defRPr/>
            </a:pPr>
            <a:endParaRPr lang="en-US" dirty="0"/>
          </a:p>
        </p:txBody>
      </p:sp>
      <p:sp>
        <p:nvSpPr>
          <p:cNvPr id="6" name="Slide Number Placeholder 3">
            <a:extLst>
              <a:ext uri="{FF2B5EF4-FFF2-40B4-BE49-F238E27FC236}">
                <a16:creationId xmlns:a16="http://schemas.microsoft.com/office/drawing/2014/main" id="{B74F4F05-2B4C-4F37-9A12-EC6CD7A099C4}"/>
              </a:ext>
            </a:extLst>
          </p:cNvPr>
          <p:cNvSpPr>
            <a:spLocks noGrp="1"/>
          </p:cNvSpPr>
          <p:nvPr>
            <p:ph type="sldNum" sz="quarter" idx="15"/>
          </p:nvPr>
        </p:nvSpPr>
        <p:spPr/>
        <p:txBody>
          <a:bodyPr/>
          <a:lstStyle>
            <a:lvl1pPr>
              <a:defRPr/>
            </a:lvl1pPr>
          </a:lstStyle>
          <a:p>
            <a:pPr>
              <a:defRPr/>
            </a:pPr>
            <a:fld id="{E454DEB6-2B2B-4202-95F7-DFC6FA45FFEB}" type="slidenum">
              <a:rPr lang="en-US"/>
              <a:pPr>
                <a:defRPr/>
              </a:pPr>
              <a:t>‹#›</a:t>
            </a:fld>
            <a:endParaRPr lang="en-US" dirty="0"/>
          </a:p>
        </p:txBody>
      </p:sp>
    </p:spTree>
    <p:extLst>
      <p:ext uri="{BB962C8B-B14F-4D97-AF65-F5344CB8AC3E}">
        <p14:creationId xmlns:p14="http://schemas.microsoft.com/office/powerpoint/2010/main" val="18968547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 y="0"/>
            <a:ext cx="5804775"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10" name="Text Placeholder 9"/>
          <p:cNvSpPr>
            <a:spLocks noGrp="1"/>
          </p:cNvSpPr>
          <p:nvPr>
            <p:ph type="body" idx="1"/>
          </p:nvPr>
        </p:nvSpPr>
        <p:spPr>
          <a:xfrm>
            <a:off x="1219200" y="1524000"/>
            <a:ext cx="7696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Title Placeholder 12"/>
          <p:cNvSpPr>
            <a:spLocks noGrp="1"/>
          </p:cNvSpPr>
          <p:nvPr>
            <p:ph type="title"/>
          </p:nvPr>
        </p:nvSpPr>
        <p:spPr>
          <a:xfrm>
            <a:off x="1066800" y="274638"/>
            <a:ext cx="4572000" cy="63976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2" name="Slide Number Placeholder 1"/>
          <p:cNvSpPr>
            <a:spLocks noGrp="1"/>
          </p:cNvSpPr>
          <p:nvPr>
            <p:ph type="sldNum" sz="quarter" idx="4"/>
          </p:nvPr>
        </p:nvSpPr>
        <p:spPr>
          <a:xfrm>
            <a:off x="304800" y="6335150"/>
            <a:ext cx="2133600" cy="365125"/>
          </a:xfrm>
          <a:prstGeom prst="rect">
            <a:avLst/>
          </a:prstGeom>
        </p:spPr>
        <p:txBody>
          <a:bodyPr vert="horz" lIns="91440" tIns="45720" rIns="91440" bIns="45720" rtlCol="0" anchor="ctr"/>
          <a:lstStyle>
            <a:lvl1pPr algn="l">
              <a:defRPr sz="1400">
                <a:solidFill>
                  <a:schemeClr val="tx1"/>
                </a:solidFill>
              </a:defRPr>
            </a:lvl1pPr>
          </a:lstStyle>
          <a:p>
            <a:fld id="{40F79E7B-B117-4453-AB5E-8ADF7EB546CC}" type="slidenum">
              <a:rPr lang="en-US" smtClean="0"/>
              <a:pPr/>
              <a:t>‹#›</a:t>
            </a:fld>
            <a:endParaRPr lang="en-US" dirty="0"/>
          </a:p>
        </p:txBody>
      </p:sp>
    </p:spTree>
    <p:extLst>
      <p:ext uri="{BB962C8B-B14F-4D97-AF65-F5344CB8AC3E}">
        <p14:creationId xmlns:p14="http://schemas.microsoft.com/office/powerpoint/2010/main" val="3654010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70" r:id="rId5"/>
  </p:sldLayoutIdLst>
  <p:hf hdr="0" ftr="0" dt="0"/>
  <p:txStyles>
    <p:titleStyle>
      <a:lvl1pPr algn="l" defTabSz="914400" rtl="0" eaLnBrk="1" latinLnBrk="0" hangingPunct="1">
        <a:spcBef>
          <a:spcPct val="0"/>
        </a:spcBef>
        <a:buNone/>
        <a:defRPr sz="2800" kern="1200">
          <a:solidFill>
            <a:schemeClr val="bg1"/>
          </a:solidFill>
          <a:latin typeface="HelveticaNeueLT Std Med Cn" pitchFamily="34" charset="0"/>
          <a:ea typeface="+mj-ea"/>
          <a:cs typeface="+mj-cs"/>
        </a:defRPr>
      </a:lvl1pPr>
    </p:titleStyle>
    <p:bodyStyle>
      <a:lvl1pPr marL="0" indent="0" algn="l" defTabSz="914400" rtl="0" eaLnBrk="1" latinLnBrk="0" hangingPunct="1">
        <a:spcBef>
          <a:spcPct val="20000"/>
        </a:spcBef>
        <a:buFontTx/>
        <a:buNone/>
        <a:defRPr sz="3200" kern="1200">
          <a:solidFill>
            <a:srgbClr val="A31F34"/>
          </a:solidFill>
          <a:latin typeface="HelveticaNeueLT Std Med Cn" pitchFamily="34" charset="0"/>
          <a:ea typeface="+mn-ea"/>
          <a:cs typeface="+mn-cs"/>
        </a:defRPr>
      </a:lvl1pPr>
      <a:lvl2pPr marL="0" indent="0" algn="l" defTabSz="914400" rtl="0" eaLnBrk="1" latinLnBrk="0" hangingPunct="1">
        <a:spcBef>
          <a:spcPct val="20000"/>
        </a:spcBef>
        <a:buFontTx/>
        <a:buNone/>
        <a:defRPr sz="2400" kern="1200">
          <a:solidFill>
            <a:schemeClr val="tx1"/>
          </a:solidFill>
          <a:latin typeface="HelveticaNeueLT Std Cn" pitchFamily="34" charset="0"/>
          <a:ea typeface="+mn-ea"/>
          <a:cs typeface="+mn-cs"/>
        </a:defRPr>
      </a:lvl2pPr>
      <a:lvl3pPr marL="2286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NeueLT Std Cn" pitchFamily="34" charset="0"/>
          <a:ea typeface="+mn-ea"/>
          <a:cs typeface="+mn-cs"/>
        </a:defRPr>
      </a:lvl3pPr>
      <a:lvl4pPr marL="4572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NeueLT Std Cn" pitchFamily="34" charset="0"/>
          <a:ea typeface="+mn-ea"/>
          <a:cs typeface="+mn-cs"/>
        </a:defRPr>
      </a:lvl4pPr>
      <a:lvl5pPr marL="6858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NeueLT Std Cn"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dol.ny.gov/system/files/documents/2022/02/ls740_1.pdf"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hyperlink" Target="https://dol.ny.gov/system/files/documents/2021/10/p420-cannabisfaq-10-08-21.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hyperlink" Target="https://ncadd-ra.org/resources/"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hyperlink" Target="mailto:esteve@hselaw.com" TargetMode="External"/><Relationship Id="rId4" Type="http://schemas.openxmlformats.org/officeDocument/2006/relationships/hyperlink" Target="mailto:cmacdonald@hselaw.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902CB70-E2CD-4767-9258-DD5D542D21FF}"/>
              </a:ext>
            </a:extLst>
          </p:cNvPr>
          <p:cNvSpPr>
            <a:spLocks noGrp="1"/>
          </p:cNvSpPr>
          <p:nvPr>
            <p:ph idx="1"/>
          </p:nvPr>
        </p:nvSpPr>
        <p:spPr/>
        <p:txBody>
          <a:bodyPr/>
          <a:lstStyle/>
          <a:p>
            <a:r>
              <a:rPr lang="en-US" dirty="0">
                <a:effectLst/>
                <a:latin typeface="Arial" panose="020B0604020202020204" pitchFamily="34" charset="0"/>
                <a:ea typeface="Calibri" panose="020F0502020204030204" pitchFamily="34" charset="0"/>
                <a:cs typeface="Arial" panose="020B0604020202020204" pitchFamily="34" charset="0"/>
              </a:rPr>
              <a:t>This program is provided for information purposes only and should not be considered as legal advice or a solicitation to provide legal services. The information in this program is not intended to create, and your review of or participation in it does not constitute an attorney/client relationship.</a:t>
            </a:r>
          </a:p>
          <a:p>
            <a:endParaRPr lang="en-US" dirty="0"/>
          </a:p>
        </p:txBody>
      </p:sp>
      <p:sp>
        <p:nvSpPr>
          <p:cNvPr id="3" name="Slide Number Placeholder 2">
            <a:extLst>
              <a:ext uri="{FF2B5EF4-FFF2-40B4-BE49-F238E27FC236}">
                <a16:creationId xmlns:a16="http://schemas.microsoft.com/office/drawing/2014/main" id="{7330DCC2-9753-4B1B-9B94-33C7F99488DB}"/>
              </a:ext>
            </a:extLst>
          </p:cNvPr>
          <p:cNvSpPr>
            <a:spLocks noGrp="1"/>
          </p:cNvSpPr>
          <p:nvPr>
            <p:ph type="sldNum" sz="quarter" idx="12"/>
          </p:nvPr>
        </p:nvSpPr>
        <p:spPr/>
        <p:txBody>
          <a:bodyPr/>
          <a:lstStyle/>
          <a:p>
            <a:fld id="{E9C4F4CD-76EF-4754-BA9A-183EFC42B343}" type="slidenum">
              <a:rPr lang="en-US" smtClean="0"/>
              <a:pPr/>
              <a:t>1</a:t>
            </a:fld>
            <a:endParaRPr lang="en-US" dirty="0"/>
          </a:p>
        </p:txBody>
      </p:sp>
      <p:sp>
        <p:nvSpPr>
          <p:cNvPr id="4" name="Title 3">
            <a:extLst>
              <a:ext uri="{FF2B5EF4-FFF2-40B4-BE49-F238E27FC236}">
                <a16:creationId xmlns:a16="http://schemas.microsoft.com/office/drawing/2014/main" id="{2D262C2A-655B-4A64-87F8-EB4BF8D1FF26}"/>
              </a:ext>
            </a:extLst>
          </p:cNvPr>
          <p:cNvSpPr>
            <a:spLocks noGrp="1"/>
          </p:cNvSpPr>
          <p:nvPr>
            <p:ph type="title"/>
          </p:nvPr>
        </p:nvSpPr>
        <p:spPr/>
        <p:txBody>
          <a:bodyPr/>
          <a:lstStyle/>
          <a:p>
            <a:r>
              <a:rPr lang="en-US" dirty="0"/>
              <a:t>Disclaimer</a:t>
            </a:r>
          </a:p>
        </p:txBody>
      </p:sp>
    </p:spTree>
    <p:extLst>
      <p:ext uri="{BB962C8B-B14F-4D97-AF65-F5344CB8AC3E}">
        <p14:creationId xmlns:p14="http://schemas.microsoft.com/office/powerpoint/2010/main" val="4065798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normAutofit fontScale="90000"/>
          </a:bodyPr>
          <a:lstStyle/>
          <a:p>
            <a:r>
              <a:rPr lang="en-US" dirty="0"/>
              <a:t>HERO ACT – Safety Committee </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190500" y="1143000"/>
            <a:ext cx="8763000" cy="4800600"/>
          </a:xfrm>
        </p:spPr>
        <p:txBody>
          <a:bodyPr>
            <a:normAutofit fontScale="40000" lnSpcReduction="20000"/>
          </a:bodyPr>
          <a:lstStyle/>
          <a:p>
            <a:pPr marL="342900" indent="-342900">
              <a:spcBef>
                <a:spcPts val="0"/>
              </a:spcBef>
              <a:spcAft>
                <a:spcPts val="600"/>
              </a:spcAft>
              <a:buFont typeface="Arial" panose="020B0604020202020204" pitchFamily="34" charset="0"/>
              <a:buChar char="•"/>
            </a:pPr>
            <a:endParaRPr lang="en-US" sz="3800" dirty="0">
              <a:solidFill>
                <a:schemeClr val="tx1"/>
              </a:solidFill>
              <a:highlight>
                <a:srgbClr val="FFFF00"/>
              </a:highlight>
              <a:latin typeface="Arial Narrow" panose="020B0606020202030204" pitchFamily="34" charset="0"/>
            </a:endParaRPr>
          </a:p>
          <a:p>
            <a:pPr marL="571500" lvl="0" indent="-571500">
              <a:buFont typeface="Wingdings" panose="05000000000000000000" pitchFamily="2" charset="2"/>
              <a:buChar char="§"/>
            </a:pPr>
            <a:r>
              <a:rPr lang="en-US" sz="6000" u="sng" dirty="0">
                <a:solidFill>
                  <a:prstClr val="black"/>
                </a:solidFill>
                <a:latin typeface="HelveticaNeueLT Std Med Cn"/>
              </a:rPr>
              <a:t>Effective November 1, 2021</a:t>
            </a:r>
            <a:r>
              <a:rPr lang="en-US" sz="6000" dirty="0">
                <a:solidFill>
                  <a:prstClr val="black"/>
                </a:solidFill>
                <a:latin typeface="HelveticaNeueLT Std Med Cn"/>
              </a:rPr>
              <a:t>, employers with </a:t>
            </a:r>
            <a:r>
              <a:rPr lang="en-US" sz="6000" u="sng" dirty="0">
                <a:solidFill>
                  <a:prstClr val="black"/>
                </a:solidFill>
                <a:latin typeface="HelveticaNeueLT Std Med Cn"/>
              </a:rPr>
              <a:t>10 or more </a:t>
            </a:r>
            <a:r>
              <a:rPr lang="en-US" sz="6000" dirty="0">
                <a:solidFill>
                  <a:prstClr val="black"/>
                </a:solidFill>
                <a:latin typeface="HelveticaNeueLT Std Med Cn"/>
              </a:rPr>
              <a:t>employees must permit employees to establish and administer joint labor-management workplace safety committees</a:t>
            </a:r>
          </a:p>
          <a:p>
            <a:pPr marL="571500" lvl="0" indent="-571500">
              <a:buFont typeface="Wingdings" panose="05000000000000000000" pitchFamily="2" charset="2"/>
              <a:buChar char="§"/>
            </a:pPr>
            <a:r>
              <a:rPr lang="en-US" sz="6000" dirty="0">
                <a:solidFill>
                  <a:prstClr val="black"/>
                </a:solidFill>
                <a:latin typeface="HelveticaNeueLT Std Med Cn"/>
              </a:rPr>
              <a:t>Recently proposed DOL regulations state that “workplace safety committees may be established for each worksite following a written request for recognition by at least two non-supervisory employees who work at the worksite.”</a:t>
            </a:r>
          </a:p>
          <a:p>
            <a:pPr marL="571500" indent="-571500">
              <a:buFont typeface="Wingdings" panose="05000000000000000000" pitchFamily="2" charset="2"/>
              <a:buChar char="§"/>
            </a:pPr>
            <a:r>
              <a:rPr lang="en-US" sz="6000" dirty="0">
                <a:solidFill>
                  <a:prstClr val="black"/>
                </a:solidFill>
                <a:latin typeface="HelveticaNeueLT Std Med Cn"/>
              </a:rPr>
              <a:t>May be exempt from creating another workplace safety committee if the employer already has a workplace safety committee that meets the requirements of § 27-d of the New York Labor Law</a:t>
            </a:r>
            <a:endParaRPr lang="en-US" sz="6000" dirty="0">
              <a:solidFill>
                <a:schemeClr val="tx1"/>
              </a:solidFill>
              <a:latin typeface="HelveticaNeueLT Std Med Cn"/>
            </a:endParaRPr>
          </a:p>
          <a:p>
            <a:pPr marL="342900" indent="-342900">
              <a:spcBef>
                <a:spcPts val="0"/>
              </a:spcBef>
              <a:spcAft>
                <a:spcPts val="600"/>
              </a:spcAft>
              <a:buFont typeface="Arial" panose="020B0604020202020204" pitchFamily="34" charset="0"/>
              <a:buChar char="•"/>
            </a:pPr>
            <a:endParaRPr lang="en-US" sz="44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10</a:t>
            </a:fld>
            <a:endParaRPr lang="en-US" dirty="0"/>
          </a:p>
        </p:txBody>
      </p:sp>
    </p:spTree>
    <p:extLst>
      <p:ext uri="{BB962C8B-B14F-4D97-AF65-F5344CB8AC3E}">
        <p14:creationId xmlns:p14="http://schemas.microsoft.com/office/powerpoint/2010/main" val="933817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normAutofit fontScale="90000"/>
          </a:bodyPr>
          <a:lstStyle/>
          <a:p>
            <a:r>
              <a:rPr lang="en-US" dirty="0"/>
              <a:t>HERO ACT – Safety Committee</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228600" y="1447800"/>
            <a:ext cx="8763000" cy="4495800"/>
          </a:xfrm>
        </p:spPr>
        <p:txBody>
          <a:bodyPr>
            <a:normAutofit fontScale="92500"/>
          </a:bodyPr>
          <a:lstStyle/>
          <a:p>
            <a:pPr marL="342900" indent="-342900">
              <a:spcBef>
                <a:spcPts val="0"/>
              </a:spcBef>
              <a:spcAft>
                <a:spcPts val="600"/>
              </a:spcAft>
              <a:buFont typeface="Wingdings" panose="05000000000000000000" pitchFamily="2" charset="2"/>
              <a:buChar char="§"/>
            </a:pPr>
            <a:r>
              <a:rPr lang="en-US" sz="2400" dirty="0">
                <a:solidFill>
                  <a:schemeClr val="tx1"/>
                </a:solidFill>
                <a:latin typeface="HelveticaNeueLT Std Med Cn"/>
              </a:rPr>
              <a:t>Under proposed regs, committees would be compromised of at least 2 non-supervisory employees and at least one employer representative, not to exceed 12 members or one-third of the total number of employees at each worksite—whichever is fewer. </a:t>
            </a:r>
            <a:endParaRPr lang="en-US" sz="2400" dirty="0">
              <a:solidFill>
                <a:schemeClr val="tx1"/>
              </a:solidFill>
              <a:highlight>
                <a:srgbClr val="FFFF00"/>
              </a:highlight>
              <a:latin typeface="HelveticaNeueLT Std Med Cn"/>
            </a:endParaRPr>
          </a:p>
          <a:p>
            <a:pPr marL="571500" indent="-571500">
              <a:buFont typeface="Wingdings" panose="05000000000000000000" pitchFamily="2" charset="2"/>
              <a:buChar char="§"/>
            </a:pPr>
            <a:r>
              <a:rPr lang="en-US" sz="2400" dirty="0">
                <a:solidFill>
                  <a:schemeClr val="tx1"/>
                </a:solidFill>
                <a:latin typeface="HelveticaNeueLT Std Med Cn"/>
              </a:rPr>
              <a:t>The committee’s role is to:</a:t>
            </a:r>
          </a:p>
          <a:p>
            <a:pPr marL="1028700" lvl="3" indent="-571500"/>
            <a:r>
              <a:rPr lang="en-US" sz="2400" dirty="0">
                <a:solidFill>
                  <a:schemeClr val="tx1"/>
                </a:solidFill>
                <a:latin typeface="HelveticaNeueLT Std Med Cn"/>
              </a:rPr>
              <a:t>Raise health and safety concerns, complaints and suspected violations.  </a:t>
            </a:r>
          </a:p>
          <a:p>
            <a:pPr marL="1028700" lvl="3" indent="-571500"/>
            <a:r>
              <a:rPr lang="en-US" sz="2400" dirty="0">
                <a:solidFill>
                  <a:schemeClr val="tx1"/>
                </a:solidFill>
                <a:latin typeface="HelveticaNeueLT Std Med Cn"/>
              </a:rPr>
              <a:t>Per the proposed regs, employers must respond, in writing, to each safety and health concern, raised by the workplace safety committee within a reasonable time period.</a:t>
            </a:r>
          </a:p>
          <a:p>
            <a:pPr marL="342900" indent="-342900">
              <a:spcBef>
                <a:spcPts val="0"/>
              </a:spcBef>
              <a:spcAft>
                <a:spcPts val="600"/>
              </a:spcAft>
              <a:buFont typeface="Arial" panose="020B0604020202020204" pitchFamily="34" charset="0"/>
              <a:buChar char="•"/>
            </a:pPr>
            <a:endParaRPr lang="en-US" sz="2600" dirty="0">
              <a:solidFill>
                <a:schemeClr val="tx1"/>
              </a:solidFill>
              <a:latin typeface="HelveticaNeueLT Std Med Cn"/>
            </a:endParaRP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11</a:t>
            </a:fld>
            <a:endParaRPr lang="en-US" dirty="0"/>
          </a:p>
        </p:txBody>
      </p:sp>
    </p:spTree>
    <p:extLst>
      <p:ext uri="{BB962C8B-B14F-4D97-AF65-F5344CB8AC3E}">
        <p14:creationId xmlns:p14="http://schemas.microsoft.com/office/powerpoint/2010/main" val="2445907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normAutofit fontScale="90000"/>
          </a:bodyPr>
          <a:lstStyle/>
          <a:p>
            <a:r>
              <a:rPr lang="en-US" dirty="0"/>
              <a:t>HERO ACT – Safety Committee</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228600" y="1447800"/>
            <a:ext cx="8763000" cy="4495800"/>
          </a:xfrm>
        </p:spPr>
        <p:txBody>
          <a:bodyPr>
            <a:normAutofit/>
          </a:bodyPr>
          <a:lstStyle/>
          <a:p>
            <a:pPr algn="ctr">
              <a:spcBef>
                <a:spcPts val="0"/>
              </a:spcBef>
              <a:spcAft>
                <a:spcPts val="600"/>
              </a:spcAft>
            </a:pPr>
            <a:r>
              <a:rPr lang="en-US" sz="2800" b="1" u="sng" dirty="0">
                <a:solidFill>
                  <a:schemeClr val="tx1"/>
                </a:solidFill>
                <a:latin typeface="HelveticaNeueLT Std Med Cn"/>
              </a:rPr>
              <a:t>TAKEAWAYS</a:t>
            </a:r>
          </a:p>
          <a:p>
            <a:pPr algn="ctr">
              <a:spcBef>
                <a:spcPts val="0"/>
              </a:spcBef>
              <a:spcAft>
                <a:spcPts val="600"/>
              </a:spcAft>
            </a:pPr>
            <a:endParaRPr lang="en-US" sz="1800" b="1" u="sng" dirty="0">
              <a:solidFill>
                <a:schemeClr val="tx1"/>
              </a:solidFill>
              <a:latin typeface="HelveticaNeueLT Std Med Cn"/>
            </a:endParaRPr>
          </a:p>
          <a:p>
            <a:pPr marL="342900" indent="-342900">
              <a:spcBef>
                <a:spcPts val="0"/>
              </a:spcBef>
              <a:spcAft>
                <a:spcPts val="600"/>
              </a:spcAft>
              <a:buFont typeface="Arial" panose="020B0604020202020204" pitchFamily="34" charset="0"/>
              <a:buChar char="•"/>
            </a:pPr>
            <a:r>
              <a:rPr lang="en-US" sz="2600" dirty="0">
                <a:solidFill>
                  <a:schemeClr val="tx1"/>
                </a:solidFill>
                <a:latin typeface="HelveticaNeueLT Std Med Cn"/>
              </a:rPr>
              <a:t>Review and update your HERO Act Plan</a:t>
            </a:r>
          </a:p>
          <a:p>
            <a:pPr marL="342900" indent="-342900">
              <a:spcBef>
                <a:spcPts val="0"/>
              </a:spcBef>
              <a:spcAft>
                <a:spcPts val="600"/>
              </a:spcAft>
              <a:buFont typeface="Arial" panose="020B0604020202020204" pitchFamily="34" charset="0"/>
              <a:buChar char="•"/>
            </a:pPr>
            <a:r>
              <a:rPr lang="en-US" sz="2600" dirty="0">
                <a:solidFill>
                  <a:schemeClr val="tx1"/>
                </a:solidFill>
                <a:latin typeface="HelveticaNeueLT Std Med Cn"/>
              </a:rPr>
              <a:t>Provide updates to employees as necessary</a:t>
            </a:r>
          </a:p>
          <a:p>
            <a:pPr marL="342900" indent="-342900">
              <a:spcBef>
                <a:spcPts val="0"/>
              </a:spcBef>
              <a:spcAft>
                <a:spcPts val="600"/>
              </a:spcAft>
              <a:buFont typeface="Arial" panose="020B0604020202020204" pitchFamily="34" charset="0"/>
              <a:buChar char="•"/>
            </a:pPr>
            <a:r>
              <a:rPr lang="en-US" sz="2600" dirty="0">
                <a:solidFill>
                  <a:schemeClr val="tx1"/>
                </a:solidFill>
                <a:latin typeface="HelveticaNeueLT Std Med Cn"/>
              </a:rPr>
              <a:t>Monitor the State’s notices</a:t>
            </a: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12</a:t>
            </a:fld>
            <a:endParaRPr lang="en-US" dirty="0"/>
          </a:p>
        </p:txBody>
      </p:sp>
    </p:spTree>
    <p:extLst>
      <p:ext uri="{BB962C8B-B14F-4D97-AF65-F5344CB8AC3E}">
        <p14:creationId xmlns:p14="http://schemas.microsoft.com/office/powerpoint/2010/main" val="3176642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r>
              <a:rPr lang="en-US" dirty="0"/>
              <a:t>WHISTLEBLOWER</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228600" y="1143000"/>
            <a:ext cx="8763000" cy="4419600"/>
          </a:xfrm>
        </p:spPr>
        <p:txBody>
          <a:bodyPr>
            <a:normAutofit lnSpcReduction="10000"/>
          </a:bodyPr>
          <a:lstStyle/>
          <a:p>
            <a:pPr marL="342900" indent="-342900">
              <a:spcBef>
                <a:spcPts val="0"/>
              </a:spcBef>
              <a:spcAft>
                <a:spcPts val="600"/>
              </a:spcAft>
              <a:buFont typeface="Arial" panose="020B0604020202020204" pitchFamily="34" charset="0"/>
              <a:buChar char="•"/>
            </a:pPr>
            <a:endParaRPr lang="en-US" sz="2600" dirty="0">
              <a:solidFill>
                <a:schemeClr val="tx1"/>
              </a:solidFill>
              <a:highlight>
                <a:srgbClr val="FFFF00"/>
              </a:highlight>
              <a:latin typeface="Arial Narrow" panose="020B0606020202030204" pitchFamily="34" charset="0"/>
            </a:endParaRP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Labor Law Section 740</a:t>
            </a: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Previously Section 740 provided protections for whistleblowers who disclosed an “actual violation” of law that presented a “substantial and specific danger to the public health or safety”</a:t>
            </a: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Very difficult standard to meet; rarely saw cases alleging violations</a:t>
            </a: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Labor Law Section 741 applies to whistleblowing in the health care context and was also amended</a:t>
            </a: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13</a:t>
            </a:fld>
            <a:endParaRPr lang="en-US" dirty="0"/>
          </a:p>
        </p:txBody>
      </p:sp>
    </p:spTree>
    <p:extLst>
      <p:ext uri="{BB962C8B-B14F-4D97-AF65-F5344CB8AC3E}">
        <p14:creationId xmlns:p14="http://schemas.microsoft.com/office/powerpoint/2010/main" val="3926487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r>
              <a:rPr lang="en-US" dirty="0"/>
              <a:t>WHISTLEBLOWER</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304800" y="914400"/>
            <a:ext cx="8610600" cy="5257800"/>
          </a:xfrm>
        </p:spPr>
        <p:txBody>
          <a:bodyPr>
            <a:normAutofit lnSpcReduction="10000"/>
          </a:bodyPr>
          <a:lstStyle/>
          <a:p>
            <a:pPr marL="342900" indent="-342900">
              <a:spcBef>
                <a:spcPts val="0"/>
              </a:spcBef>
              <a:spcAft>
                <a:spcPts val="600"/>
              </a:spcAft>
              <a:buFont typeface="Arial" panose="020B0604020202020204" pitchFamily="34" charset="0"/>
              <a:buChar char="•"/>
            </a:pPr>
            <a:endParaRPr lang="en-US" sz="2000" dirty="0">
              <a:solidFill>
                <a:schemeClr val="tx1"/>
              </a:solidFill>
              <a:highlight>
                <a:srgbClr val="FFFF00"/>
              </a:highlight>
              <a:latin typeface="Arial Narrow" panose="020B0606020202030204" pitchFamily="34" charset="0"/>
            </a:endParaRP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Effective January 26, 2022, employers are prohibited from taking a retaliatory action against an employee who discloses or threatens to disclose to a supervisor or public body, an activity, policy, or practice of the employer that:</a:t>
            </a:r>
          </a:p>
          <a:p>
            <a:pPr marL="914400">
              <a:spcBef>
                <a:spcPts val="0"/>
              </a:spcBef>
              <a:spcAft>
                <a:spcPts val="600"/>
              </a:spcAft>
            </a:pPr>
            <a:r>
              <a:rPr lang="en-US" sz="2600" dirty="0">
                <a:solidFill>
                  <a:schemeClr val="tx1"/>
                </a:solidFill>
                <a:latin typeface="HelveticaNeueLT Std Med Cn"/>
              </a:rPr>
              <a:t>(i) The employee reasonably believes is in violation of any law, rule, or regulation; or</a:t>
            </a:r>
          </a:p>
          <a:p>
            <a:pPr marL="914400">
              <a:spcBef>
                <a:spcPts val="0"/>
              </a:spcBef>
              <a:spcAft>
                <a:spcPts val="600"/>
              </a:spcAft>
            </a:pPr>
            <a:r>
              <a:rPr lang="en-US" sz="2600" dirty="0">
                <a:solidFill>
                  <a:schemeClr val="tx1"/>
                </a:solidFill>
                <a:latin typeface="HelveticaNeueLT Std Med Cn"/>
              </a:rPr>
              <a:t>(ii) The employee reasonably believes poses a substantial and specific danger to the public health or safety.</a:t>
            </a: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Expands applicable definitions, lengthens statute of limitations, covers independent contractors, etc.</a:t>
            </a: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14</a:t>
            </a:fld>
            <a:endParaRPr lang="en-US" dirty="0"/>
          </a:p>
        </p:txBody>
      </p:sp>
    </p:spTree>
    <p:extLst>
      <p:ext uri="{BB962C8B-B14F-4D97-AF65-F5344CB8AC3E}">
        <p14:creationId xmlns:p14="http://schemas.microsoft.com/office/powerpoint/2010/main" val="2493262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r>
              <a:rPr lang="en-US" dirty="0"/>
              <a:t>WHISTLEBLOWER</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152400" y="1066800"/>
            <a:ext cx="8839200" cy="5268350"/>
          </a:xfrm>
        </p:spPr>
        <p:txBody>
          <a:bodyPr>
            <a:normAutofit fontScale="85000" lnSpcReduction="20000"/>
          </a:bodyPr>
          <a:lstStyle/>
          <a:p>
            <a:pPr marL="342900" indent="-342900">
              <a:spcBef>
                <a:spcPts val="0"/>
              </a:spcBef>
              <a:spcAft>
                <a:spcPts val="600"/>
              </a:spcAft>
              <a:buFont typeface="Arial" panose="020B0604020202020204" pitchFamily="34" charset="0"/>
              <a:buChar char="•"/>
            </a:pPr>
            <a:endParaRPr lang="en-US" sz="2000" dirty="0">
              <a:solidFill>
                <a:schemeClr val="tx1"/>
              </a:solidFill>
              <a:highlight>
                <a:srgbClr val="FFFF00"/>
              </a:highlight>
              <a:latin typeface="Arial Narrow" panose="020B0606020202030204" pitchFamily="34" charset="0"/>
            </a:endParaRP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New Limits on Requirement to Notice Employer and Allow for Cure</a:t>
            </a: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Specifically, no notice required where:</a:t>
            </a:r>
          </a:p>
          <a:p>
            <a:pPr marL="796925" indent="-452438">
              <a:spcBef>
                <a:spcPts val="0"/>
              </a:spcBef>
              <a:spcAft>
                <a:spcPts val="600"/>
              </a:spcAft>
              <a:buFont typeface="Wingdings" panose="05000000000000000000" pitchFamily="2" charset="2"/>
              <a:buChar char="§"/>
            </a:pPr>
            <a:r>
              <a:rPr lang="en-US" sz="2600" dirty="0">
                <a:solidFill>
                  <a:schemeClr val="tx1"/>
                </a:solidFill>
                <a:latin typeface="HelveticaNeueLT Std Med Cn"/>
              </a:rPr>
              <a:t>There is an imminent and serious danger to the public health or safety;</a:t>
            </a:r>
          </a:p>
          <a:p>
            <a:pPr marL="796925" indent="-452438">
              <a:spcBef>
                <a:spcPts val="0"/>
              </a:spcBef>
              <a:spcAft>
                <a:spcPts val="600"/>
              </a:spcAft>
              <a:buFont typeface="Wingdings" panose="05000000000000000000" pitchFamily="2" charset="2"/>
              <a:buChar char="§"/>
            </a:pPr>
            <a:r>
              <a:rPr lang="en-US" sz="2600" dirty="0">
                <a:solidFill>
                  <a:schemeClr val="tx1"/>
                </a:solidFill>
                <a:latin typeface="HelveticaNeueLT Std Med Cn"/>
              </a:rPr>
              <a:t>The employee reasonably believes that reporting to the supervisor would result in a destruction of evidence or other concealment of the activity, policy, or practice;</a:t>
            </a:r>
          </a:p>
          <a:p>
            <a:pPr marL="796925" indent="-452438">
              <a:spcBef>
                <a:spcPts val="0"/>
              </a:spcBef>
              <a:spcAft>
                <a:spcPts val="600"/>
              </a:spcAft>
              <a:buFont typeface="Wingdings" panose="05000000000000000000" pitchFamily="2" charset="2"/>
              <a:buChar char="§"/>
            </a:pPr>
            <a:r>
              <a:rPr lang="en-US" sz="2600" dirty="0">
                <a:solidFill>
                  <a:schemeClr val="tx1"/>
                </a:solidFill>
                <a:latin typeface="HelveticaNeueLT Std Med Cn"/>
              </a:rPr>
              <a:t>Such activity, policy, or practice could reasonably be expected to lead to endangering the welfare of a minor;</a:t>
            </a:r>
          </a:p>
          <a:p>
            <a:pPr marL="796925" indent="-452438">
              <a:spcBef>
                <a:spcPts val="0"/>
              </a:spcBef>
              <a:spcAft>
                <a:spcPts val="600"/>
              </a:spcAft>
              <a:buFont typeface="Wingdings" panose="05000000000000000000" pitchFamily="2" charset="2"/>
              <a:buChar char="§"/>
            </a:pPr>
            <a:r>
              <a:rPr lang="en-US" sz="2600" dirty="0">
                <a:solidFill>
                  <a:schemeClr val="tx1"/>
                </a:solidFill>
                <a:latin typeface="HelveticaNeueLT Std Med Cn"/>
              </a:rPr>
              <a:t>The employee reasonably believes that reporting to the supervisor would result in physical harm to the employee or any other person; or</a:t>
            </a:r>
          </a:p>
          <a:p>
            <a:pPr marL="796925" indent="-452438">
              <a:spcBef>
                <a:spcPts val="0"/>
              </a:spcBef>
              <a:spcAft>
                <a:spcPts val="600"/>
              </a:spcAft>
              <a:buFont typeface="Wingdings" panose="05000000000000000000" pitchFamily="2" charset="2"/>
              <a:buChar char="§"/>
            </a:pPr>
            <a:r>
              <a:rPr lang="en-US" sz="2600" dirty="0">
                <a:solidFill>
                  <a:schemeClr val="tx1"/>
                </a:solidFill>
                <a:latin typeface="HelveticaNeueLT Std Med Cn"/>
              </a:rPr>
              <a:t>The employee reasonably believes that the supervisor is already aware of the activity, policy, or practice and will not correct such activity, policy, or practice.</a:t>
            </a: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15</a:t>
            </a:fld>
            <a:endParaRPr lang="en-US" dirty="0"/>
          </a:p>
        </p:txBody>
      </p:sp>
    </p:spTree>
    <p:extLst>
      <p:ext uri="{BB962C8B-B14F-4D97-AF65-F5344CB8AC3E}">
        <p14:creationId xmlns:p14="http://schemas.microsoft.com/office/powerpoint/2010/main" val="25378254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r>
              <a:rPr lang="en-US" dirty="0"/>
              <a:t>WHISTLEBLOWER</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190500" y="1295400"/>
            <a:ext cx="8763000" cy="4419600"/>
          </a:xfrm>
        </p:spPr>
        <p:txBody>
          <a:bodyPr>
            <a:normAutofit/>
          </a:bodyPr>
          <a:lstStyle/>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Remedies include:</a:t>
            </a:r>
          </a:p>
          <a:p>
            <a:pPr marL="514350" lvl="2" indent="-285750">
              <a:spcBef>
                <a:spcPts val="0"/>
              </a:spcBef>
              <a:spcAft>
                <a:spcPts val="600"/>
              </a:spcAft>
              <a:buFont typeface="Wingdings" panose="05000000000000000000" pitchFamily="2" charset="2"/>
              <a:buChar char="§"/>
            </a:pPr>
            <a:r>
              <a:rPr lang="en-US" sz="2600" dirty="0">
                <a:solidFill>
                  <a:schemeClr val="tx1"/>
                </a:solidFill>
                <a:latin typeface="HelveticaNeueLT Std Med Cn"/>
              </a:rPr>
              <a:t>Back pay</a:t>
            </a:r>
          </a:p>
          <a:p>
            <a:pPr marL="514350" lvl="2" indent="-285750">
              <a:spcBef>
                <a:spcPts val="0"/>
              </a:spcBef>
              <a:spcAft>
                <a:spcPts val="600"/>
              </a:spcAft>
              <a:buFont typeface="Wingdings" panose="05000000000000000000" pitchFamily="2" charset="2"/>
              <a:buChar char="§"/>
            </a:pPr>
            <a:r>
              <a:rPr lang="en-US" sz="2600" dirty="0">
                <a:solidFill>
                  <a:schemeClr val="tx1"/>
                </a:solidFill>
                <a:latin typeface="HelveticaNeueLT Std Med Cn"/>
              </a:rPr>
              <a:t>Front pay in lieu of reinstatement (i.e., salary for a reasonable period of time that it would take for the plaintiff to find equivalent employment)</a:t>
            </a:r>
          </a:p>
          <a:p>
            <a:pPr marL="514350" lvl="2" indent="-285750">
              <a:spcBef>
                <a:spcPts val="0"/>
              </a:spcBef>
              <a:spcAft>
                <a:spcPts val="600"/>
              </a:spcAft>
              <a:buFont typeface="Wingdings" panose="05000000000000000000" pitchFamily="2" charset="2"/>
              <a:buChar char="§"/>
            </a:pPr>
            <a:r>
              <a:rPr lang="en-US" sz="2600" dirty="0">
                <a:solidFill>
                  <a:schemeClr val="tx1"/>
                </a:solidFill>
                <a:latin typeface="HelveticaNeueLT Std Med Cn"/>
              </a:rPr>
              <a:t>Civil penalty of up to ten thousand dollars</a:t>
            </a:r>
          </a:p>
          <a:p>
            <a:pPr marL="514350" lvl="2" indent="-285750">
              <a:spcBef>
                <a:spcPts val="0"/>
              </a:spcBef>
              <a:spcAft>
                <a:spcPts val="600"/>
              </a:spcAft>
              <a:buFont typeface="Wingdings" panose="05000000000000000000" pitchFamily="2" charset="2"/>
              <a:buChar char="§"/>
            </a:pPr>
            <a:r>
              <a:rPr lang="en-US" sz="2600" dirty="0">
                <a:solidFill>
                  <a:schemeClr val="tx1"/>
                </a:solidFill>
                <a:latin typeface="HelveticaNeueLT Std Med Cn"/>
              </a:rPr>
              <a:t>Punitive damages “if the violation was willful, malicious or wanton”</a:t>
            </a:r>
          </a:p>
          <a:p>
            <a:pPr>
              <a:spcBef>
                <a:spcPts val="0"/>
              </a:spcBef>
              <a:spcAft>
                <a:spcPts val="600"/>
              </a:spcAft>
            </a:pPr>
            <a:endParaRPr lang="en-US" sz="2800" dirty="0">
              <a:solidFill>
                <a:schemeClr val="tx1"/>
              </a:solidFill>
              <a:latin typeface="HelveticaNeueLT Std Med Cn"/>
            </a:endParaRP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16</a:t>
            </a:fld>
            <a:endParaRPr lang="en-US" dirty="0"/>
          </a:p>
        </p:txBody>
      </p:sp>
    </p:spTree>
    <p:extLst>
      <p:ext uri="{BB962C8B-B14F-4D97-AF65-F5344CB8AC3E}">
        <p14:creationId xmlns:p14="http://schemas.microsoft.com/office/powerpoint/2010/main" val="4403046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r>
              <a:rPr lang="en-US" dirty="0"/>
              <a:t>WHISTLEBLOWER</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190500" y="1295400"/>
            <a:ext cx="8763000" cy="4800600"/>
          </a:xfrm>
        </p:spPr>
        <p:txBody>
          <a:bodyPr>
            <a:normAutofit fontScale="92500" lnSpcReduction="20000"/>
          </a:bodyPr>
          <a:lstStyle/>
          <a:p>
            <a:pPr algn="ctr">
              <a:spcBef>
                <a:spcPts val="0"/>
              </a:spcBef>
              <a:spcAft>
                <a:spcPts val="600"/>
              </a:spcAft>
            </a:pPr>
            <a:r>
              <a:rPr lang="en-US" sz="2400" b="1" u="sng" dirty="0">
                <a:solidFill>
                  <a:schemeClr val="tx1"/>
                </a:solidFill>
                <a:latin typeface="HelveticaNeueLT Std Med Cn"/>
              </a:rPr>
              <a:t>TAKEAWAYS</a:t>
            </a:r>
          </a:p>
          <a:p>
            <a:pPr marL="457200" indent="-457200">
              <a:spcBef>
                <a:spcPts val="0"/>
              </a:spcBef>
              <a:spcAft>
                <a:spcPts val="600"/>
              </a:spcAft>
              <a:buFont typeface="Wingdings" panose="05000000000000000000" pitchFamily="2" charset="2"/>
              <a:buChar char="§"/>
            </a:pPr>
            <a:endParaRPr lang="en-US" sz="1800" dirty="0">
              <a:solidFill>
                <a:schemeClr val="tx1"/>
              </a:solidFill>
              <a:latin typeface="HelveticaNeueLT Std Med Cn"/>
            </a:endParaRP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Policy is strongly recommended</a:t>
            </a: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Train managers</a:t>
            </a:r>
          </a:p>
          <a:p>
            <a:pPr marL="457200"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Notice/Posting Requirement</a:t>
            </a:r>
          </a:p>
          <a:p>
            <a:pPr marL="685800" lvl="2"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Post in a conspicuous, easily accessible, and well-lighted place customarily frequented by employees and applicants for employment</a:t>
            </a:r>
          </a:p>
          <a:p>
            <a:pPr marL="685800" lvl="2" indent="-457200">
              <a:spcBef>
                <a:spcPts val="0"/>
              </a:spcBef>
              <a:spcAft>
                <a:spcPts val="600"/>
              </a:spcAft>
              <a:buFont typeface="Wingdings" panose="05000000000000000000" pitchFamily="2" charset="2"/>
              <a:buChar char="§"/>
            </a:pPr>
            <a:r>
              <a:rPr lang="en-US" sz="2600" b="1" u="sng" dirty="0">
                <a:solidFill>
                  <a:schemeClr val="accent5"/>
                </a:solidFill>
                <a:effectLst/>
                <a:latin typeface="HelveticaNeueLT Std Med Cn"/>
                <a:ea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https://dol.ny.gov/system/files/documents/2022/02/ls740_1.pdf</a:t>
            </a:r>
            <a:r>
              <a:rPr lang="en-US" sz="2600" b="1" u="sng" dirty="0">
                <a:solidFill>
                  <a:schemeClr val="accent5"/>
                </a:solidFill>
                <a:effectLst/>
                <a:latin typeface="HelveticaNeueLT Std Med Cn"/>
                <a:ea typeface="Times New Roman" panose="02020603050405020304" pitchFamily="18" charset="0"/>
                <a:cs typeface="Times New Roman" panose="02020603050405020304" pitchFamily="18" charset="0"/>
              </a:rPr>
              <a:t> </a:t>
            </a:r>
            <a:endParaRPr lang="en-US" sz="2600" b="1" dirty="0">
              <a:solidFill>
                <a:schemeClr val="accent5"/>
              </a:solidFill>
              <a:latin typeface="HelveticaNeueLT Std Med Cn"/>
            </a:endParaRPr>
          </a:p>
          <a:p>
            <a:pPr marL="457200" lvl="1" indent="-457200">
              <a:spcBef>
                <a:spcPts val="0"/>
              </a:spcBef>
              <a:spcAft>
                <a:spcPts val="600"/>
              </a:spcAft>
              <a:buFont typeface="Wingdings" panose="05000000000000000000" pitchFamily="2" charset="2"/>
              <a:buChar char="§"/>
            </a:pPr>
            <a:r>
              <a:rPr lang="en-US" sz="2600" dirty="0">
                <a:solidFill>
                  <a:schemeClr val="tx1"/>
                </a:solidFill>
                <a:latin typeface="HelveticaNeueLT Std Med Cn"/>
              </a:rPr>
              <a:t>Health Care employers should post a Labor Law Section 741 Notice</a:t>
            </a:r>
          </a:p>
          <a:p>
            <a:pPr marL="457200" lvl="1" indent="-457200">
              <a:spcBef>
                <a:spcPts val="0"/>
              </a:spcBef>
              <a:spcAft>
                <a:spcPts val="600"/>
              </a:spcAft>
              <a:buFont typeface="Wingdings" panose="05000000000000000000" pitchFamily="2" charset="2"/>
              <a:buChar char="§"/>
            </a:pPr>
            <a:r>
              <a:rPr lang="en-US" sz="2600" dirty="0">
                <a:latin typeface="HelveticaNeueLT Std Med Cn"/>
              </a:rPr>
              <a:t>Consider having notices available electronically for remote workers</a:t>
            </a:r>
            <a:endParaRPr lang="en-US" sz="2600" dirty="0">
              <a:solidFill>
                <a:schemeClr val="tx1"/>
              </a:solidFill>
              <a:latin typeface="HelveticaNeueLT Std Med Cn"/>
            </a:endParaRPr>
          </a:p>
          <a:p>
            <a:pPr>
              <a:spcBef>
                <a:spcPts val="0"/>
              </a:spcBef>
              <a:spcAft>
                <a:spcPts val="600"/>
              </a:spcAft>
            </a:pPr>
            <a:endParaRPr lang="en-US" sz="2800" dirty="0">
              <a:solidFill>
                <a:schemeClr val="tx1"/>
              </a:solidFill>
              <a:latin typeface="HelveticaNeueLT Std Med Cn"/>
            </a:endParaRP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17</a:t>
            </a:fld>
            <a:endParaRPr lang="en-US" dirty="0"/>
          </a:p>
        </p:txBody>
      </p:sp>
    </p:spTree>
    <p:extLst>
      <p:ext uri="{BB962C8B-B14F-4D97-AF65-F5344CB8AC3E}">
        <p14:creationId xmlns:p14="http://schemas.microsoft.com/office/powerpoint/2010/main" val="3933454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66700" y="1295400"/>
            <a:ext cx="8610600" cy="3416320"/>
          </a:xfrm>
          <a:prstGeom prst="rect">
            <a:avLst/>
          </a:prstGeom>
          <a:noFill/>
        </p:spPr>
        <p:txBody>
          <a:bodyPr wrap="square" rtlCol="0">
            <a:spAutoFit/>
          </a:bodyPr>
          <a:lstStyle/>
          <a:p>
            <a:pPr marL="342900" lvl="0" indent="-342900">
              <a:buFont typeface="Wingdings" panose="05000000000000000000" pitchFamily="2" charset="2"/>
              <a:buChar char="§"/>
              <a:defRPr/>
            </a:pPr>
            <a:r>
              <a:rPr lang="en-US" sz="2400" dirty="0">
                <a:solidFill>
                  <a:prstClr val="black"/>
                </a:solidFill>
                <a:latin typeface="HelveticaNeueLT Std Cn" pitchFamily="34" charset="0"/>
              </a:rPr>
              <a:t>Effective May 7, 2022, any private employer in New York “who monitors or otherwise intercepts telephone conversations or transmissions, electronic mail or transmissions, or internet access or usage of or by an employee by any electronic device or system … shall give prior written notice upon hiring to all employees who are subject to electronic monitoring.”</a:t>
            </a:r>
          </a:p>
          <a:p>
            <a:pPr marL="342900" lvl="0" indent="-342900">
              <a:buFont typeface="Wingdings" panose="05000000000000000000" pitchFamily="2" charset="2"/>
              <a:buChar char="§"/>
              <a:defRPr/>
            </a:pPr>
            <a:r>
              <a:rPr lang="en-US" sz="2400" dirty="0">
                <a:solidFill>
                  <a:prstClr val="black"/>
                </a:solidFill>
                <a:latin typeface="HelveticaNeueLT Std Cn" pitchFamily="34" charset="0"/>
              </a:rPr>
              <a:t>The notice must be in writing (or electronic) and acknowledged by the employee.</a:t>
            </a: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Electronic monitoring</a:t>
            </a:r>
          </a:p>
        </p:txBody>
      </p:sp>
    </p:spTree>
    <p:extLst>
      <p:ext uri="{BB962C8B-B14F-4D97-AF65-F5344CB8AC3E}">
        <p14:creationId xmlns:p14="http://schemas.microsoft.com/office/powerpoint/2010/main" val="3664888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66700" y="1295400"/>
            <a:ext cx="8610600" cy="4524315"/>
          </a:xfrm>
          <a:prstGeom prst="rect">
            <a:avLst/>
          </a:prstGeom>
          <a:noFill/>
        </p:spPr>
        <p:txBody>
          <a:bodyPr wrap="square" rtlCol="0">
            <a:spAutoFit/>
          </a:bodyPr>
          <a:lstStyle/>
          <a:p>
            <a:pPr marL="342900" indent="-342900">
              <a:buFont typeface="Wingdings" panose="05000000000000000000" pitchFamily="2" charset="2"/>
              <a:buChar char="§"/>
              <a:defRPr/>
            </a:pPr>
            <a:r>
              <a:rPr lang="en-US" sz="2200" dirty="0">
                <a:solidFill>
                  <a:prstClr val="black"/>
                </a:solidFill>
                <a:latin typeface="HelveticaNeueLT Std Cn" pitchFamily="34" charset="0"/>
              </a:rPr>
              <a:t>Employers must also post a notice of electronic monitoring in a conspicuous place.</a:t>
            </a:r>
          </a:p>
          <a:p>
            <a:pPr marL="342900" lvl="0" indent="-342900">
              <a:buFont typeface="Wingdings" panose="05000000000000000000" pitchFamily="2" charset="2"/>
              <a:buChar char="§"/>
              <a:defRPr/>
            </a:pPr>
            <a:r>
              <a:rPr lang="en-US" sz="2200" dirty="0">
                <a:solidFill>
                  <a:prstClr val="black"/>
                </a:solidFill>
                <a:latin typeface="HelveticaNeueLT Std Cn" pitchFamily="34" charset="0"/>
              </a:rPr>
              <a:t>Employees shall be advised that: “any and all telephone conversations or transmissions, electronic mail or transmissions, or internet access or usage by an employee by any electronic device or system, including but not limited to the use of a computer, telephone, wire, radio or electromagnetic, photoelectric or photo-optical systems may be subject to monitoring at any and all times and by any lawful means.”</a:t>
            </a:r>
          </a:p>
          <a:p>
            <a:pPr marL="342900" lvl="0" indent="-342900">
              <a:buFont typeface="Wingdings" panose="05000000000000000000" pitchFamily="2" charset="2"/>
              <a:buChar char="§"/>
              <a:defRPr/>
            </a:pPr>
            <a:r>
              <a:rPr lang="en-US" sz="2200" dirty="0">
                <a:solidFill>
                  <a:prstClr val="black"/>
                </a:solidFill>
                <a:latin typeface="HelveticaNeueLT Std Cn" pitchFamily="34" charset="0"/>
              </a:rPr>
              <a:t>Enforced by the Attorney General with penalties starting at up to $500 for initial violations, up to $2,000 for a second violation, and up to $3,000 for third and subsequent violations</a:t>
            </a:r>
          </a:p>
          <a:p>
            <a:pPr lvl="0">
              <a:defRPr/>
            </a:pPr>
            <a:endParaRPr lang="en-US" sz="2400" dirty="0">
              <a:solidFill>
                <a:prstClr val="black"/>
              </a:solidFill>
              <a:latin typeface="HelveticaNeueLT Std Cn" pitchFamily="34" charset="0"/>
            </a:endParaRP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Electronic monitoring</a:t>
            </a:r>
          </a:p>
        </p:txBody>
      </p:sp>
    </p:spTree>
    <p:extLst>
      <p:ext uri="{BB962C8B-B14F-4D97-AF65-F5344CB8AC3E}">
        <p14:creationId xmlns:p14="http://schemas.microsoft.com/office/powerpoint/2010/main" val="224442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867"/>
          <a:stretch/>
        </p:blipFill>
        <p:spPr bwMode="auto">
          <a:xfrm>
            <a:off x="-1" y="-14372"/>
            <a:ext cx="9144002" cy="2264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304800" y="3733800"/>
            <a:ext cx="8534400" cy="2246769"/>
          </a:xfrm>
          <a:prstGeom prst="rect">
            <a:avLst/>
          </a:prstGeom>
        </p:spPr>
        <p:txBody>
          <a:bodyPr wrap="square">
            <a:spAutoFit/>
          </a:bodyPr>
          <a:lstStyle/>
          <a:p>
            <a:pPr algn="ctr"/>
            <a:r>
              <a:rPr lang="en-US" sz="2800" b="1" dirty="0">
                <a:latin typeface="HelveticaNeueLT Std Med Cn" pitchFamily="34" charset="0"/>
              </a:rPr>
              <a:t>2022 New York State Employment Law Update</a:t>
            </a:r>
          </a:p>
          <a:p>
            <a:pPr algn="ctr"/>
            <a:endParaRPr lang="en-US" sz="2800" dirty="0">
              <a:latin typeface="HelveticaNeueLT Std Med Cn" pitchFamily="34" charset="0"/>
            </a:endParaRPr>
          </a:p>
          <a:p>
            <a:pPr algn="ctr"/>
            <a:r>
              <a:rPr lang="en-US" sz="2800" dirty="0">
                <a:latin typeface="HelveticaNeueLT Std Med Cn" pitchFamily="34" charset="0"/>
              </a:rPr>
              <a:t>Chloe J. Macdonald and Edward J. Steve </a:t>
            </a:r>
          </a:p>
          <a:p>
            <a:pPr algn="ctr"/>
            <a:endParaRPr lang="en-US" sz="2800" dirty="0">
              <a:latin typeface="HelveticaNeueLT Std Med Cn" pitchFamily="34" charset="0"/>
            </a:endParaRPr>
          </a:p>
          <a:p>
            <a:pPr algn="ctr"/>
            <a:r>
              <a:rPr lang="en-US" sz="2800" dirty="0">
                <a:latin typeface="HelveticaNeueLT Std Med Cn" pitchFamily="34" charset="0"/>
              </a:rPr>
              <a:t>March 4, 2022</a:t>
            </a:r>
          </a:p>
        </p:txBody>
      </p:sp>
      <p:pic>
        <p:nvPicPr>
          <p:cNvPr id="2" name="Picture 1">
            <a:extLst>
              <a:ext uri="{FF2B5EF4-FFF2-40B4-BE49-F238E27FC236}">
                <a16:creationId xmlns:a16="http://schemas.microsoft.com/office/drawing/2014/main" id="{0723BB2A-B174-414A-B3C4-4305061A58A4}"/>
              </a:ext>
            </a:extLst>
          </p:cNvPr>
          <p:cNvPicPr>
            <a:picLocks noChangeAspect="1"/>
          </p:cNvPicPr>
          <p:nvPr/>
        </p:nvPicPr>
        <p:blipFill>
          <a:blip r:embed="rId3"/>
          <a:stretch>
            <a:fillRect/>
          </a:stretch>
        </p:blipFill>
        <p:spPr>
          <a:xfrm>
            <a:off x="2667000" y="2405987"/>
            <a:ext cx="3333750" cy="1171575"/>
          </a:xfrm>
          <a:prstGeom prst="rect">
            <a:avLst/>
          </a:prstGeom>
        </p:spPr>
      </p:pic>
    </p:spTree>
    <p:extLst>
      <p:ext uri="{BB962C8B-B14F-4D97-AF65-F5344CB8AC3E}">
        <p14:creationId xmlns:p14="http://schemas.microsoft.com/office/powerpoint/2010/main" val="15418331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66700" y="1371600"/>
            <a:ext cx="8610600" cy="3170099"/>
          </a:xfrm>
          <a:prstGeom prst="rect">
            <a:avLst/>
          </a:prstGeom>
          <a:noFill/>
        </p:spPr>
        <p:txBody>
          <a:bodyPr wrap="square" rtlCol="0">
            <a:spAutoFit/>
          </a:bodyPr>
          <a:lstStyle/>
          <a:p>
            <a:pPr algn="ctr">
              <a:defRPr/>
            </a:pPr>
            <a:r>
              <a:rPr lang="en-US" sz="2200" b="1" u="sng" dirty="0">
                <a:solidFill>
                  <a:prstClr val="black"/>
                </a:solidFill>
                <a:latin typeface="HelveticaNeueLT Std Cn" pitchFamily="34" charset="0"/>
              </a:rPr>
              <a:t>TAKEAWAYS</a:t>
            </a:r>
          </a:p>
          <a:p>
            <a:pPr algn="ctr">
              <a:defRPr/>
            </a:pPr>
            <a:endParaRPr lang="en-US" sz="2200" b="1" u="sng" dirty="0">
              <a:solidFill>
                <a:prstClr val="black"/>
              </a:solidFill>
              <a:latin typeface="HelveticaNeueLT Std Cn" pitchFamily="34" charset="0"/>
            </a:endParaRPr>
          </a:p>
          <a:p>
            <a:pPr marL="342900" indent="-342900">
              <a:buFont typeface="Wingdings" panose="05000000000000000000" pitchFamily="2" charset="2"/>
              <a:buChar char="§"/>
              <a:defRPr/>
            </a:pPr>
            <a:r>
              <a:rPr lang="en-US" sz="2200" dirty="0">
                <a:solidFill>
                  <a:prstClr val="black"/>
                </a:solidFill>
                <a:latin typeface="HelveticaNeueLT Std Cn" pitchFamily="34" charset="0"/>
              </a:rPr>
              <a:t>Employers who monitor information systems (or want to reserve the right to – which should be all employers) should start evaluating current notices/policy language for compliance now</a:t>
            </a:r>
          </a:p>
          <a:p>
            <a:pPr>
              <a:defRPr/>
            </a:pPr>
            <a:endParaRPr lang="en-US" sz="2200" dirty="0">
              <a:solidFill>
                <a:prstClr val="black"/>
              </a:solidFill>
              <a:latin typeface="HelveticaNeueLT Std Cn" pitchFamily="34" charset="0"/>
            </a:endParaRPr>
          </a:p>
          <a:p>
            <a:pPr marL="342900" indent="-342900">
              <a:buFont typeface="Wingdings" panose="05000000000000000000" pitchFamily="2" charset="2"/>
              <a:buChar char="§"/>
              <a:defRPr/>
            </a:pPr>
            <a:r>
              <a:rPr lang="en-US" sz="2200" dirty="0">
                <a:solidFill>
                  <a:prstClr val="black"/>
                </a:solidFill>
                <a:latin typeface="HelveticaNeueLT Std Cn" pitchFamily="34" charset="0"/>
              </a:rPr>
              <a:t>Implement the required notice and posting by May 7, 2022 at the absolute latest</a:t>
            </a:r>
          </a:p>
          <a:p>
            <a:pPr lvl="0">
              <a:defRPr/>
            </a:pPr>
            <a:endParaRPr lang="en-US" sz="2400" dirty="0">
              <a:solidFill>
                <a:prstClr val="black"/>
              </a:solidFill>
              <a:latin typeface="HelveticaNeueLT Std Cn" pitchFamily="34" charset="0"/>
            </a:endParaRP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Electronic monitoring</a:t>
            </a:r>
          </a:p>
        </p:txBody>
      </p:sp>
    </p:spTree>
    <p:extLst>
      <p:ext uri="{BB962C8B-B14F-4D97-AF65-F5344CB8AC3E}">
        <p14:creationId xmlns:p14="http://schemas.microsoft.com/office/powerpoint/2010/main" val="443077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4154984"/>
          </a:xfrm>
          <a:prstGeom prst="rect">
            <a:avLst/>
          </a:prstGeom>
          <a:noFill/>
        </p:spPr>
        <p:txBody>
          <a:bodyPr wrap="square" rtlCol="0">
            <a:spAutoFit/>
          </a:bodyPr>
          <a:lstStyle/>
          <a:p>
            <a:pPr marL="342900" lvl="0" indent="-342900">
              <a:buFont typeface="Wingdings" panose="05000000000000000000" pitchFamily="2" charset="2"/>
              <a:buChar char="§"/>
              <a:defRPr/>
            </a:pPr>
            <a:r>
              <a:rPr lang="en-US" sz="2400" dirty="0">
                <a:solidFill>
                  <a:prstClr val="black"/>
                </a:solidFill>
                <a:latin typeface="HelveticaNeueLT Std Cn" pitchFamily="34" charset="0"/>
              </a:rPr>
              <a:t>Private sector employers who do not provide their employees with a retirement plan, must automatically enroll their employees in New York State's Secure Choice Savings Plan</a:t>
            </a:r>
          </a:p>
          <a:p>
            <a:pPr marL="342900" lvl="0" indent="-342900">
              <a:buFont typeface="Wingdings" panose="05000000000000000000" pitchFamily="2" charset="2"/>
              <a:buChar char="§"/>
              <a:defRPr/>
            </a:pPr>
            <a:r>
              <a:rPr lang="en-US" sz="2400" dirty="0">
                <a:solidFill>
                  <a:prstClr val="black"/>
                </a:solidFill>
                <a:latin typeface="HelveticaNeueLT Std Cn" pitchFamily="34" charset="0"/>
              </a:rPr>
              <a:t>Coverage</a:t>
            </a:r>
          </a:p>
          <a:p>
            <a:pPr marL="800100" lvl="1" indent="-342900">
              <a:buFont typeface="Wingdings" panose="05000000000000000000" pitchFamily="2" charset="2"/>
              <a:buChar char="§"/>
              <a:defRPr/>
            </a:pPr>
            <a:r>
              <a:rPr lang="en-US" sz="2400" dirty="0">
                <a:solidFill>
                  <a:prstClr val="black"/>
                </a:solidFill>
                <a:latin typeface="HelveticaNeueLT Std Cn" pitchFamily="34" charset="0"/>
              </a:rPr>
              <a:t>Employer does not offer a qualified retirement plan</a:t>
            </a:r>
          </a:p>
          <a:p>
            <a:pPr marL="800100" lvl="1" indent="-342900">
              <a:buFont typeface="Wingdings" panose="05000000000000000000" pitchFamily="2" charset="2"/>
              <a:buChar char="§"/>
              <a:defRPr/>
            </a:pPr>
            <a:r>
              <a:rPr lang="en-US" sz="2400" dirty="0">
                <a:solidFill>
                  <a:prstClr val="black"/>
                </a:solidFill>
                <a:latin typeface="HelveticaNeueLT Std Cn" pitchFamily="34" charset="0"/>
              </a:rPr>
              <a:t>10 employees during previous calendar year</a:t>
            </a:r>
          </a:p>
          <a:p>
            <a:pPr marL="800100" lvl="1" indent="-342900">
              <a:buFont typeface="Wingdings" panose="05000000000000000000" pitchFamily="2" charset="2"/>
              <a:buChar char="§"/>
              <a:defRPr/>
            </a:pPr>
            <a:r>
              <a:rPr lang="en-US" sz="2400" dirty="0">
                <a:solidFill>
                  <a:prstClr val="black"/>
                </a:solidFill>
                <a:latin typeface="HelveticaNeueLT Std Cn" pitchFamily="34" charset="0"/>
              </a:rPr>
              <a:t>In business for at least 2 years</a:t>
            </a:r>
          </a:p>
          <a:p>
            <a:pPr marL="342900" lvl="0" indent="-342900">
              <a:buFont typeface="Wingdings" panose="05000000000000000000" pitchFamily="2" charset="2"/>
              <a:buChar char="§"/>
              <a:defRPr/>
            </a:pPr>
            <a:r>
              <a:rPr kumimoji="0" lang="en-US" sz="2400" b="0" i="0" u="none" strike="noStrike" kern="1200" cap="none" spc="0" normalizeH="0" baseline="0" noProof="0" dirty="0">
                <a:ln>
                  <a:noFill/>
                </a:ln>
                <a:solidFill>
                  <a:prstClr val="black"/>
                </a:solidFill>
                <a:effectLst/>
                <a:uLnTx/>
                <a:uFillTx/>
                <a:latin typeface="HelveticaNeueLT Std Cn" pitchFamily="34" charset="0"/>
                <a:ea typeface="+mn-ea"/>
                <a:cs typeface="+mn-cs"/>
              </a:rPr>
              <a:t>Automatic enrollment for employees who do not opt out</a:t>
            </a:r>
          </a:p>
          <a:p>
            <a:pPr marL="342900" lvl="0" indent="-342900">
              <a:buFont typeface="Wingdings" panose="05000000000000000000" pitchFamily="2" charset="2"/>
              <a:buChar char="§"/>
              <a:defRPr/>
            </a:pPr>
            <a:r>
              <a:rPr kumimoji="0" lang="en-US" sz="2400" b="0" i="0" u="none" strike="noStrike" kern="1200" cap="none" spc="0" normalizeH="0" baseline="0" noProof="0" dirty="0">
                <a:ln>
                  <a:noFill/>
                </a:ln>
                <a:solidFill>
                  <a:prstClr val="black"/>
                </a:solidFill>
                <a:effectLst/>
                <a:uLnTx/>
                <a:uFillTx/>
                <a:latin typeface="HelveticaNeueLT Std Cn" pitchFamily="34" charset="0"/>
                <a:ea typeface="+mn-ea"/>
                <a:cs typeface="+mn-cs"/>
              </a:rPr>
              <a:t>Payroll deduction</a:t>
            </a:r>
          </a:p>
          <a:p>
            <a:pPr marL="342900" lvl="0" indent="-342900">
              <a:buFont typeface="Wingdings" panose="05000000000000000000" pitchFamily="2" charset="2"/>
              <a:buChar char="§"/>
              <a:defRPr/>
            </a:pPr>
            <a:r>
              <a:rPr lang="en-US" sz="2400" dirty="0">
                <a:solidFill>
                  <a:prstClr val="black"/>
                </a:solidFill>
                <a:latin typeface="HelveticaNeueLT Std Cn" pitchFamily="34" charset="0"/>
              </a:rPr>
              <a:t>Effective date to be determined</a:t>
            </a:r>
            <a:endParaRPr kumimoji="0" lang="en-US" sz="24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New York retirement plan</a:t>
            </a:r>
          </a:p>
        </p:txBody>
      </p:sp>
    </p:spTree>
    <p:extLst>
      <p:ext uri="{BB962C8B-B14F-4D97-AF65-F5344CB8AC3E}">
        <p14:creationId xmlns:p14="http://schemas.microsoft.com/office/powerpoint/2010/main" val="4198959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1569660"/>
          </a:xfrm>
          <a:prstGeom prst="rect">
            <a:avLst/>
          </a:prstGeom>
          <a:noFill/>
        </p:spPr>
        <p:txBody>
          <a:bodyPr wrap="square" rtlCol="0">
            <a:spAutoFit/>
          </a:bodyPr>
          <a:lstStyle/>
          <a:p>
            <a:pPr lvl="0" algn="ctr">
              <a:defRPr/>
            </a:pPr>
            <a:r>
              <a:rPr lang="en-US" sz="2400" b="1" u="sng" dirty="0">
                <a:solidFill>
                  <a:prstClr val="black"/>
                </a:solidFill>
                <a:latin typeface="HelveticaNeueLT Std Cn" pitchFamily="34" charset="0"/>
              </a:rPr>
              <a:t>TAKEAWAYS</a:t>
            </a:r>
          </a:p>
          <a:p>
            <a:pPr marL="342900" lvl="0" indent="-342900">
              <a:buFont typeface="Wingdings" panose="05000000000000000000" pitchFamily="2" charset="2"/>
              <a:buChar char="§"/>
              <a:defRPr/>
            </a:pPr>
            <a:endParaRPr lang="en-US" sz="2400" dirty="0">
              <a:solidFill>
                <a:prstClr val="black"/>
              </a:solidFill>
              <a:latin typeface="HelveticaNeueLT Std Cn" pitchFamily="34" charset="0"/>
            </a:endParaRPr>
          </a:p>
          <a:p>
            <a:pPr marL="342900" lvl="0" indent="-342900">
              <a:buFont typeface="Wingdings" panose="05000000000000000000" pitchFamily="2" charset="2"/>
              <a:buChar char="§"/>
              <a:defRPr/>
            </a:pPr>
            <a:r>
              <a:rPr lang="en-US" sz="2400" dirty="0">
                <a:solidFill>
                  <a:prstClr val="black"/>
                </a:solidFill>
                <a:latin typeface="HelveticaNeueLT Std Cn" pitchFamily="34" charset="0"/>
              </a:rPr>
              <a:t>If you are covered and do not offer a retirement plan</a:t>
            </a:r>
            <a:endParaRPr kumimoji="0" lang="en-US" sz="24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342900" lvl="0" indent="-342900">
              <a:buFont typeface="Wingdings" panose="05000000000000000000" pitchFamily="2" charset="2"/>
              <a:buChar char="§"/>
              <a:defRPr/>
            </a:pPr>
            <a:r>
              <a:rPr kumimoji="0" lang="en-US" sz="2400" b="0" i="0" u="none" strike="noStrike" kern="1200" cap="none" spc="0" normalizeH="0" baseline="0" noProof="0" dirty="0">
                <a:ln>
                  <a:noFill/>
                </a:ln>
                <a:solidFill>
                  <a:prstClr val="black"/>
                </a:solidFill>
                <a:effectLst/>
                <a:uLnTx/>
                <a:uFillTx/>
                <a:latin typeface="HelveticaNeueLT Std Cn" pitchFamily="34" charset="0"/>
                <a:ea typeface="+mn-ea"/>
                <a:cs typeface="+mn-cs"/>
              </a:rPr>
              <a:t>Monitor for the implementation date  </a:t>
            </a: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New York retirement plan</a:t>
            </a:r>
          </a:p>
        </p:txBody>
      </p:sp>
    </p:spTree>
    <p:extLst>
      <p:ext uri="{BB962C8B-B14F-4D97-AF65-F5344CB8AC3E}">
        <p14:creationId xmlns:p14="http://schemas.microsoft.com/office/powerpoint/2010/main" val="1679052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pPr lvl="0">
              <a:spcBef>
                <a:spcPts val="0"/>
              </a:spcBef>
              <a:defRPr/>
            </a:pPr>
            <a:r>
              <a:rPr lang="en-US" cap="all" dirty="0">
                <a:solidFill>
                  <a:prstClr val="white"/>
                </a:solidFill>
                <a:latin typeface="HelveticaNeueLT Std Cn" pitchFamily="34" charset="0"/>
              </a:rPr>
              <a:t>Covid-19 eeo issues</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152400" y="1295400"/>
            <a:ext cx="8763000" cy="4419600"/>
          </a:xfrm>
        </p:spPr>
        <p:txBody>
          <a:bodyPr>
            <a:normAutofit fontScale="92500"/>
          </a:bodyPr>
          <a:lstStyle/>
          <a:p>
            <a:pPr marL="457200" indent="-457200">
              <a:spcBef>
                <a:spcPts val="0"/>
              </a:spcBef>
              <a:spcAft>
                <a:spcPts val="600"/>
              </a:spcAft>
              <a:buFont typeface="Wingdings" panose="05000000000000000000" pitchFamily="2" charset="2"/>
              <a:buChar char="§"/>
            </a:pPr>
            <a:r>
              <a:rPr lang="en-US" sz="2400" dirty="0">
                <a:solidFill>
                  <a:schemeClr val="tx1"/>
                </a:solidFill>
                <a:latin typeface="HelveticaNeueLT Std Med Cn"/>
              </a:rPr>
              <a:t>Potential Issues</a:t>
            </a:r>
          </a:p>
          <a:p>
            <a:pPr marL="685800" lvl="2" indent="-223838">
              <a:spcBef>
                <a:spcPts val="0"/>
              </a:spcBef>
              <a:spcAft>
                <a:spcPts val="600"/>
              </a:spcAft>
              <a:buFont typeface="Wingdings" panose="05000000000000000000" pitchFamily="2" charset="2"/>
              <a:buChar char="§"/>
            </a:pPr>
            <a:r>
              <a:rPr lang="en-US" sz="2400" dirty="0">
                <a:latin typeface="HelveticaNeueLT Std Med Cn"/>
              </a:rPr>
              <a:t>Requests for remote work</a:t>
            </a:r>
          </a:p>
          <a:p>
            <a:pPr marL="914400" lvl="3" indent="-223838">
              <a:spcBef>
                <a:spcPts val="0"/>
              </a:spcBef>
              <a:spcAft>
                <a:spcPts val="600"/>
              </a:spcAft>
              <a:buFont typeface="Wingdings" panose="05000000000000000000" pitchFamily="2" charset="2"/>
              <a:buChar char="§"/>
            </a:pPr>
            <a:r>
              <a:rPr lang="en-US" sz="2400" dirty="0">
                <a:latin typeface="HelveticaNeueLT Std Med Cn"/>
              </a:rPr>
              <a:t>EEOC says allowing telework during pandemic not determinative</a:t>
            </a:r>
          </a:p>
          <a:p>
            <a:pPr marL="914400" lvl="3" indent="-223838">
              <a:spcBef>
                <a:spcPts val="0"/>
              </a:spcBef>
              <a:spcAft>
                <a:spcPts val="600"/>
              </a:spcAft>
              <a:buFont typeface="Wingdings" panose="05000000000000000000" pitchFamily="2" charset="2"/>
              <a:buChar char="§"/>
            </a:pPr>
            <a:r>
              <a:rPr lang="en-US" sz="2400" dirty="0">
                <a:latin typeface="HelveticaNeueLT Std Med Cn"/>
              </a:rPr>
              <a:t>But employers may have difficulty arguing telework poses an undue hardship</a:t>
            </a:r>
          </a:p>
          <a:p>
            <a:pPr marL="914400" lvl="3" indent="-223838">
              <a:spcBef>
                <a:spcPts val="0"/>
              </a:spcBef>
              <a:spcAft>
                <a:spcPts val="600"/>
              </a:spcAft>
              <a:buFont typeface="Wingdings" panose="05000000000000000000" pitchFamily="2" charset="2"/>
              <a:buChar char="§"/>
            </a:pPr>
            <a:r>
              <a:rPr lang="en-US" sz="2400" dirty="0">
                <a:latin typeface="HelveticaNeueLT Std Med Cn"/>
              </a:rPr>
              <a:t>EEOC has already filed a lawsuit claiming an employee with a heart condition that increased COVID-19 risks was fired after requesting telework as an accommodation</a:t>
            </a:r>
          </a:p>
          <a:p>
            <a:pPr marL="685800" lvl="2" indent="-223838">
              <a:spcBef>
                <a:spcPts val="0"/>
              </a:spcBef>
              <a:spcAft>
                <a:spcPts val="600"/>
              </a:spcAft>
              <a:buFont typeface="Wingdings" panose="05000000000000000000" pitchFamily="2" charset="2"/>
              <a:buChar char="§"/>
            </a:pPr>
            <a:r>
              <a:rPr lang="en-US" sz="2400" dirty="0">
                <a:solidFill>
                  <a:schemeClr val="tx1"/>
                </a:solidFill>
                <a:latin typeface="HelveticaNeueLT Std Med Cn"/>
              </a:rPr>
              <a:t>Long-haul COVID-19 as a disability</a:t>
            </a:r>
          </a:p>
          <a:p>
            <a:pPr marL="685800" lvl="2" indent="-223838">
              <a:spcBef>
                <a:spcPts val="0"/>
              </a:spcBef>
              <a:spcAft>
                <a:spcPts val="600"/>
              </a:spcAft>
              <a:buFont typeface="Wingdings" panose="05000000000000000000" pitchFamily="2" charset="2"/>
              <a:buChar char="§"/>
            </a:pPr>
            <a:r>
              <a:rPr lang="en-US" sz="2400" dirty="0">
                <a:latin typeface="HelveticaNeueLT Std Med Cn"/>
              </a:rPr>
              <a:t>Retaliation claims</a:t>
            </a:r>
            <a:endParaRPr lang="en-US" sz="2400" dirty="0">
              <a:solidFill>
                <a:schemeClr val="tx1"/>
              </a:solidFill>
              <a:latin typeface="HelveticaNeueLT Std Med Cn"/>
            </a:endParaRPr>
          </a:p>
          <a:p>
            <a:pPr marL="342900" indent="-342900">
              <a:spcBef>
                <a:spcPts val="0"/>
              </a:spcBef>
              <a:spcAft>
                <a:spcPts val="600"/>
              </a:spcAft>
              <a:buFont typeface="Arial" panose="020B0604020202020204" pitchFamily="34" charset="0"/>
              <a:buChar char="•"/>
            </a:pPr>
            <a:endParaRPr lang="en-US" sz="2600" dirty="0">
              <a:solidFill>
                <a:schemeClr val="tx1"/>
              </a:solidFill>
              <a:latin typeface="Arial Narrow" panose="020B0606020202030204" pitchFamily="34" charset="0"/>
            </a:endParaRPr>
          </a:p>
          <a:p>
            <a:pPr marL="342900" indent="-342900">
              <a:buFont typeface="Arial" panose="020B0604020202020204" pitchFamily="34" charset="0"/>
              <a:buChar char="•"/>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23</a:t>
            </a:fld>
            <a:endParaRPr lang="en-US" dirty="0"/>
          </a:p>
        </p:txBody>
      </p:sp>
    </p:spTree>
    <p:extLst>
      <p:ext uri="{BB962C8B-B14F-4D97-AF65-F5344CB8AC3E}">
        <p14:creationId xmlns:p14="http://schemas.microsoft.com/office/powerpoint/2010/main" val="36048622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pPr lvl="0">
              <a:spcBef>
                <a:spcPts val="0"/>
              </a:spcBef>
              <a:defRPr/>
            </a:pPr>
            <a:r>
              <a:rPr lang="en-US" cap="all" dirty="0">
                <a:solidFill>
                  <a:prstClr val="white"/>
                </a:solidFill>
                <a:latin typeface="HelveticaNeueLT Std Cn" pitchFamily="34" charset="0"/>
              </a:rPr>
              <a:t>Covid-19 eeo issues</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152400" y="1295400"/>
            <a:ext cx="8763000" cy="4419600"/>
          </a:xfrm>
        </p:spPr>
        <p:txBody>
          <a:bodyPr>
            <a:normAutofit/>
          </a:bodyPr>
          <a:lstStyle/>
          <a:p>
            <a:pPr marL="457200" indent="-457200">
              <a:spcBef>
                <a:spcPts val="0"/>
              </a:spcBef>
              <a:spcAft>
                <a:spcPts val="600"/>
              </a:spcAft>
              <a:buFont typeface="Wingdings" panose="05000000000000000000" pitchFamily="2" charset="2"/>
              <a:buChar char="§"/>
            </a:pPr>
            <a:r>
              <a:rPr lang="en-US" sz="2400" u="sng" dirty="0">
                <a:solidFill>
                  <a:schemeClr val="tx1"/>
                </a:solidFill>
                <a:latin typeface="HelveticaNeueLT Std Med Cn"/>
              </a:rPr>
              <a:t>Guerrero v. Summit Aerospace, Inc.</a:t>
            </a:r>
          </a:p>
          <a:p>
            <a:pPr marL="685800" lvl="2" indent="-457200">
              <a:spcBef>
                <a:spcPts val="0"/>
              </a:spcBef>
              <a:spcAft>
                <a:spcPts val="600"/>
              </a:spcAft>
              <a:buFont typeface="Wingdings" panose="05000000000000000000" pitchFamily="2" charset="2"/>
              <a:buChar char="§"/>
            </a:pPr>
            <a:r>
              <a:rPr lang="en-US" sz="2400" dirty="0">
                <a:solidFill>
                  <a:schemeClr val="tx1"/>
                </a:solidFill>
                <a:latin typeface="HelveticaNeueLT Std Med Cn"/>
              </a:rPr>
              <a:t>Former employee alleged that he was fired two weeks after returning from Covid-19 quarantine because his employer feared he was still infectious</a:t>
            </a:r>
            <a:endParaRPr lang="en-US" sz="2400" dirty="0">
              <a:latin typeface="HelveticaNeueLT Std Med Cn"/>
            </a:endParaRPr>
          </a:p>
          <a:p>
            <a:pPr marL="457200" lvl="1" indent="-457200">
              <a:spcBef>
                <a:spcPts val="0"/>
              </a:spcBef>
              <a:spcAft>
                <a:spcPts val="600"/>
              </a:spcAft>
              <a:buFont typeface="Wingdings" panose="05000000000000000000" pitchFamily="2" charset="2"/>
              <a:buChar char="§"/>
            </a:pPr>
            <a:r>
              <a:rPr lang="en-US" u="sng" dirty="0">
                <a:solidFill>
                  <a:schemeClr val="tx1"/>
                </a:solidFill>
                <a:latin typeface="HelveticaNeueLT Std Med Cn"/>
              </a:rPr>
              <a:t>Fields v. Board of Trustees of Georgia Military College and Georgia Military Prep School</a:t>
            </a:r>
          </a:p>
          <a:p>
            <a:pPr marL="685800" lvl="2" indent="-457200">
              <a:spcBef>
                <a:spcPts val="0"/>
              </a:spcBef>
              <a:spcAft>
                <a:spcPts val="600"/>
              </a:spcAft>
              <a:buFont typeface="Wingdings" panose="05000000000000000000" pitchFamily="2" charset="2"/>
              <a:buChar char="§"/>
            </a:pPr>
            <a:r>
              <a:rPr lang="en-US" sz="2400" dirty="0">
                <a:solidFill>
                  <a:schemeClr val="tx1"/>
                </a:solidFill>
                <a:latin typeface="HelveticaNeueLT Std Med Cn"/>
              </a:rPr>
              <a:t>A former biology professor at Georgia Military College sued its board of trustees in federal court, claiming he was wrongfully fired for asking to work remotely during the coronavirus pandemic due to his compromised immune system</a:t>
            </a: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24</a:t>
            </a:fld>
            <a:endParaRPr lang="en-US" dirty="0"/>
          </a:p>
        </p:txBody>
      </p:sp>
    </p:spTree>
    <p:extLst>
      <p:ext uri="{BB962C8B-B14F-4D97-AF65-F5344CB8AC3E}">
        <p14:creationId xmlns:p14="http://schemas.microsoft.com/office/powerpoint/2010/main" val="6592073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pPr lvl="0">
              <a:spcBef>
                <a:spcPts val="0"/>
              </a:spcBef>
              <a:defRPr/>
            </a:pPr>
            <a:r>
              <a:rPr lang="en-US" cap="all" dirty="0">
                <a:solidFill>
                  <a:prstClr val="white"/>
                </a:solidFill>
                <a:latin typeface="HelveticaNeueLT Std Cn" pitchFamily="34" charset="0"/>
              </a:rPr>
              <a:t>Covid-19 eeo issues</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152400" y="1295400"/>
            <a:ext cx="8763000" cy="4419600"/>
          </a:xfrm>
        </p:spPr>
        <p:txBody>
          <a:bodyPr>
            <a:normAutofit/>
          </a:bodyPr>
          <a:lstStyle/>
          <a:p>
            <a:pPr algn="ctr">
              <a:spcBef>
                <a:spcPts val="0"/>
              </a:spcBef>
              <a:spcAft>
                <a:spcPts val="600"/>
              </a:spcAft>
            </a:pPr>
            <a:r>
              <a:rPr lang="en-US" sz="2400" b="1" u="sng" dirty="0">
                <a:solidFill>
                  <a:schemeClr val="tx1"/>
                </a:solidFill>
                <a:latin typeface="HelveticaNeueLT Std Med Cn"/>
              </a:rPr>
              <a:t>TAKEAWAYS</a:t>
            </a:r>
          </a:p>
          <a:p>
            <a:pPr marL="457200" indent="-457200">
              <a:spcBef>
                <a:spcPts val="0"/>
              </a:spcBef>
              <a:spcAft>
                <a:spcPts val="600"/>
              </a:spcAft>
              <a:buFont typeface="Wingdings" panose="05000000000000000000" pitchFamily="2" charset="2"/>
              <a:buChar char="§"/>
            </a:pPr>
            <a:endParaRPr lang="en-US" sz="2400" dirty="0">
              <a:solidFill>
                <a:schemeClr val="tx1"/>
              </a:solidFill>
              <a:latin typeface="HelveticaNeueLT Std Med Cn"/>
            </a:endParaRPr>
          </a:p>
          <a:p>
            <a:pPr marL="457200" indent="-457200">
              <a:spcBef>
                <a:spcPts val="0"/>
              </a:spcBef>
              <a:spcAft>
                <a:spcPts val="600"/>
              </a:spcAft>
              <a:buFont typeface="Wingdings" panose="05000000000000000000" pitchFamily="2" charset="2"/>
              <a:buChar char="§"/>
            </a:pPr>
            <a:r>
              <a:rPr lang="en-US" sz="2400" dirty="0">
                <a:solidFill>
                  <a:schemeClr val="tx1"/>
                </a:solidFill>
                <a:latin typeface="HelveticaNeueLT Std Med Cn"/>
              </a:rPr>
              <a:t>Review policies and procedures</a:t>
            </a:r>
          </a:p>
          <a:p>
            <a:pPr marL="457200" indent="-457200">
              <a:spcBef>
                <a:spcPts val="0"/>
              </a:spcBef>
              <a:spcAft>
                <a:spcPts val="600"/>
              </a:spcAft>
              <a:buFont typeface="Wingdings" panose="05000000000000000000" pitchFamily="2" charset="2"/>
              <a:buChar char="§"/>
            </a:pPr>
            <a:r>
              <a:rPr lang="en-US" sz="2400" dirty="0">
                <a:solidFill>
                  <a:schemeClr val="tx1"/>
                </a:solidFill>
                <a:latin typeface="HelveticaNeueLT Std Med Cn"/>
              </a:rPr>
              <a:t>Train managers</a:t>
            </a:r>
          </a:p>
          <a:p>
            <a:pPr marL="457200" indent="-457200">
              <a:spcBef>
                <a:spcPts val="0"/>
              </a:spcBef>
              <a:spcAft>
                <a:spcPts val="600"/>
              </a:spcAft>
              <a:buFont typeface="Wingdings" panose="05000000000000000000" pitchFamily="2" charset="2"/>
              <a:buChar char="§"/>
            </a:pPr>
            <a:r>
              <a:rPr lang="en-US" sz="2400" dirty="0">
                <a:solidFill>
                  <a:schemeClr val="tx1"/>
                </a:solidFill>
                <a:latin typeface="HelveticaNeueLT Std Med Cn"/>
              </a:rPr>
              <a:t>Assess workers with Covid-19 requesting accommodations on an individual basis</a:t>
            </a:r>
          </a:p>
          <a:p>
            <a:pPr marL="457200" indent="-457200">
              <a:spcBef>
                <a:spcPts val="0"/>
              </a:spcBef>
              <a:spcAft>
                <a:spcPts val="600"/>
              </a:spcAft>
              <a:buFont typeface="Wingdings" panose="05000000000000000000" pitchFamily="2" charset="2"/>
              <a:buChar char="§"/>
            </a:pPr>
            <a:r>
              <a:rPr lang="en-US" sz="2400" dirty="0">
                <a:solidFill>
                  <a:schemeClr val="tx1"/>
                </a:solidFill>
                <a:latin typeface="HelveticaNeueLT Std Med Cn"/>
              </a:rPr>
              <a:t>Document</a:t>
            </a:r>
          </a:p>
          <a:p>
            <a:pPr marL="685800" lvl="2" indent="-457200">
              <a:spcBef>
                <a:spcPts val="0"/>
              </a:spcBef>
              <a:spcAft>
                <a:spcPts val="600"/>
              </a:spcAft>
              <a:buFont typeface="Wingdings" panose="05000000000000000000" pitchFamily="2" charset="2"/>
              <a:buChar char="§"/>
            </a:pPr>
            <a:r>
              <a:rPr lang="en-US" sz="2400" dirty="0">
                <a:latin typeface="HelveticaNeueLT Std Med Cn"/>
              </a:rPr>
              <a:t>If it is not documented – it did not happen</a:t>
            </a:r>
            <a:endParaRPr lang="en-US" sz="2400" dirty="0">
              <a:solidFill>
                <a:schemeClr val="tx1"/>
              </a:solidFill>
              <a:latin typeface="HelveticaNeueLT Std Med Cn"/>
            </a:endParaRPr>
          </a:p>
          <a:p>
            <a:pPr marL="457200" indent="-457200">
              <a:spcBef>
                <a:spcPts val="0"/>
              </a:spcBef>
              <a:spcAft>
                <a:spcPts val="600"/>
              </a:spcAft>
              <a:buFont typeface="Wingdings" panose="05000000000000000000" pitchFamily="2" charset="2"/>
              <a:buChar char="§"/>
            </a:pPr>
            <a:r>
              <a:rPr lang="en-US" sz="2400" dirty="0">
                <a:solidFill>
                  <a:schemeClr val="tx1"/>
                </a:solidFill>
                <a:latin typeface="HelveticaNeueLT Std Med Cn"/>
              </a:rPr>
              <a:t>Work with your legal counsel</a:t>
            </a: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25</a:t>
            </a:fld>
            <a:endParaRPr lang="en-US" dirty="0"/>
          </a:p>
        </p:txBody>
      </p:sp>
      <p:pic>
        <p:nvPicPr>
          <p:cNvPr id="5" name="Picture 4">
            <a:extLst>
              <a:ext uri="{FF2B5EF4-FFF2-40B4-BE49-F238E27FC236}">
                <a16:creationId xmlns:a16="http://schemas.microsoft.com/office/drawing/2014/main" id="{1BB780A2-7DCB-4E68-81BE-C8C736422CCB}"/>
              </a:ext>
            </a:extLst>
          </p:cNvPr>
          <p:cNvPicPr>
            <a:picLocks noChangeAspect="1"/>
          </p:cNvPicPr>
          <p:nvPr/>
        </p:nvPicPr>
        <p:blipFill>
          <a:blip r:embed="rId3"/>
          <a:stretch>
            <a:fillRect/>
          </a:stretch>
        </p:blipFill>
        <p:spPr>
          <a:xfrm>
            <a:off x="6324600" y="914400"/>
            <a:ext cx="2143125" cy="2143125"/>
          </a:xfrm>
          <a:prstGeom prst="rect">
            <a:avLst/>
          </a:prstGeom>
        </p:spPr>
      </p:pic>
    </p:spTree>
    <p:extLst>
      <p:ext uri="{BB962C8B-B14F-4D97-AF65-F5344CB8AC3E}">
        <p14:creationId xmlns:p14="http://schemas.microsoft.com/office/powerpoint/2010/main" val="1874182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r>
              <a:rPr lang="en-US" dirty="0"/>
              <a:t>NLRB</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323273" y="1414975"/>
            <a:ext cx="8610600" cy="4419600"/>
          </a:xfrm>
        </p:spPr>
        <p:txBody>
          <a:bodyPr>
            <a:normAutofit fontScale="85000" lnSpcReduction="20000"/>
          </a:bodyPr>
          <a:lstStyle/>
          <a:p>
            <a:pPr marL="342900" indent="-342900">
              <a:spcBef>
                <a:spcPts val="0"/>
              </a:spcBef>
              <a:spcAft>
                <a:spcPts val="600"/>
              </a:spcAft>
              <a:buFont typeface="Arial" panose="020B0604020202020204" pitchFamily="34" charset="0"/>
              <a:buChar char="•"/>
            </a:pPr>
            <a:endParaRPr lang="en-US" sz="2000" dirty="0">
              <a:solidFill>
                <a:schemeClr val="tx1"/>
              </a:solidFill>
              <a:highlight>
                <a:srgbClr val="FFFF00"/>
              </a:highlight>
              <a:latin typeface="Arial Narrow" panose="020B0606020202030204" pitchFamily="34" charset="0"/>
            </a:endParaRPr>
          </a:p>
          <a:p>
            <a:pPr marL="457200" indent="-457200">
              <a:spcBef>
                <a:spcPts val="0"/>
              </a:spcBef>
              <a:spcAft>
                <a:spcPts val="600"/>
              </a:spcAft>
              <a:buFont typeface="Wingdings" panose="05000000000000000000" pitchFamily="2" charset="2"/>
              <a:buChar char="§"/>
            </a:pPr>
            <a:r>
              <a:rPr lang="en-US" sz="2800" dirty="0">
                <a:solidFill>
                  <a:schemeClr val="tx1"/>
                </a:solidFill>
                <a:latin typeface="HelveticaNeueLT Std Med Cn"/>
              </a:rPr>
              <a:t>Democratic majority took control of five-member NLRB in August 2021 and a new NLRB General Counsel Jennifer Abruzzo was sworn in July 2021</a:t>
            </a:r>
          </a:p>
          <a:p>
            <a:pPr marL="457200" indent="-457200">
              <a:spcBef>
                <a:spcPts val="0"/>
              </a:spcBef>
              <a:spcAft>
                <a:spcPts val="600"/>
              </a:spcAft>
              <a:buFont typeface="Wingdings" panose="05000000000000000000" pitchFamily="2" charset="2"/>
              <a:buChar char="§"/>
            </a:pPr>
            <a:r>
              <a:rPr lang="en-US" sz="2800" dirty="0">
                <a:solidFill>
                  <a:schemeClr val="tx1"/>
                </a:solidFill>
                <a:latin typeface="HelveticaNeueLT Std Med Cn"/>
              </a:rPr>
              <a:t>Expect changes in focus and interpretation in favor of unions/employees and against employers</a:t>
            </a:r>
          </a:p>
          <a:p>
            <a:pPr marL="457200" indent="-457200">
              <a:spcBef>
                <a:spcPts val="0"/>
              </a:spcBef>
              <a:spcAft>
                <a:spcPts val="600"/>
              </a:spcAft>
              <a:buFont typeface="Wingdings" panose="05000000000000000000" pitchFamily="2" charset="2"/>
              <a:buChar char="§"/>
            </a:pPr>
            <a:r>
              <a:rPr lang="en-US" sz="2800" dirty="0">
                <a:solidFill>
                  <a:schemeClr val="tx1"/>
                </a:solidFill>
                <a:latin typeface="HelveticaNeueLT Std Med Cn"/>
              </a:rPr>
              <a:t>In an initial August 12, 2021 memorandum, Abruzzo identified several Board cases under the Trump Board that she believes were doctrinal shifts away from previous Board precedent. The list included cases involving employer handbook rules, confidentiality provisions in separation agreements, defining the scope of protected concerted activity and union access</a:t>
            </a:r>
          </a:p>
          <a:p>
            <a:pPr marL="342900" indent="-342900">
              <a:spcBef>
                <a:spcPts val="0"/>
              </a:spcBef>
              <a:spcAft>
                <a:spcPts val="600"/>
              </a:spcAft>
              <a:buFont typeface="Arial" panose="020B0604020202020204" pitchFamily="34" charset="0"/>
              <a:buChar char="•"/>
            </a:pPr>
            <a:endParaRPr lang="en-US" sz="2600" dirty="0">
              <a:solidFill>
                <a:schemeClr val="tx1"/>
              </a:solidFill>
              <a:latin typeface="HelveticaNeueLT Std Med Cn"/>
            </a:endParaRPr>
          </a:p>
          <a:p>
            <a:pPr>
              <a:spcBef>
                <a:spcPts val="0"/>
              </a:spcBef>
              <a:spcAft>
                <a:spcPts val="600"/>
              </a:spcAft>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26</a:t>
            </a:fld>
            <a:endParaRPr lang="en-US" dirty="0"/>
          </a:p>
        </p:txBody>
      </p:sp>
    </p:spTree>
    <p:extLst>
      <p:ext uri="{BB962C8B-B14F-4D97-AF65-F5344CB8AC3E}">
        <p14:creationId xmlns:p14="http://schemas.microsoft.com/office/powerpoint/2010/main" val="4215500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986A-A299-48D3-AE0A-286D848AD884}"/>
              </a:ext>
            </a:extLst>
          </p:cNvPr>
          <p:cNvSpPr>
            <a:spLocks noGrp="1"/>
          </p:cNvSpPr>
          <p:nvPr>
            <p:ph type="title"/>
          </p:nvPr>
        </p:nvSpPr>
        <p:spPr>
          <a:xfrm>
            <a:off x="1066800" y="274638"/>
            <a:ext cx="4572000" cy="639762"/>
          </a:xfrm>
        </p:spPr>
        <p:txBody>
          <a:bodyPr/>
          <a:lstStyle/>
          <a:p>
            <a:r>
              <a:rPr lang="en-US" dirty="0"/>
              <a:t>NLRB</a:t>
            </a:r>
          </a:p>
        </p:txBody>
      </p:sp>
      <p:sp>
        <p:nvSpPr>
          <p:cNvPr id="3" name="Text Placeholder 2">
            <a:extLst>
              <a:ext uri="{FF2B5EF4-FFF2-40B4-BE49-F238E27FC236}">
                <a16:creationId xmlns:a16="http://schemas.microsoft.com/office/drawing/2014/main" id="{FB5F8CE6-93A9-4135-ACAA-B8B61B53A054}"/>
              </a:ext>
            </a:extLst>
          </p:cNvPr>
          <p:cNvSpPr>
            <a:spLocks noGrp="1"/>
          </p:cNvSpPr>
          <p:nvPr>
            <p:ph type="body" sz="quarter" idx="13"/>
          </p:nvPr>
        </p:nvSpPr>
        <p:spPr>
          <a:xfrm>
            <a:off x="323273" y="1414975"/>
            <a:ext cx="8610600" cy="4419600"/>
          </a:xfrm>
        </p:spPr>
        <p:txBody>
          <a:bodyPr>
            <a:normAutofit/>
          </a:bodyPr>
          <a:lstStyle/>
          <a:p>
            <a:pPr algn="ctr">
              <a:spcBef>
                <a:spcPts val="0"/>
              </a:spcBef>
              <a:spcAft>
                <a:spcPts val="600"/>
              </a:spcAft>
            </a:pPr>
            <a:r>
              <a:rPr lang="en-US" sz="2800" b="1" u="sng" dirty="0">
                <a:solidFill>
                  <a:schemeClr val="tx1"/>
                </a:solidFill>
                <a:latin typeface="HelveticaNeueLT Std Med Cn"/>
              </a:rPr>
              <a:t>TAKEAWAYS</a:t>
            </a:r>
          </a:p>
          <a:p>
            <a:pPr algn="ctr">
              <a:spcBef>
                <a:spcPts val="0"/>
              </a:spcBef>
              <a:spcAft>
                <a:spcPts val="600"/>
              </a:spcAft>
            </a:pPr>
            <a:endParaRPr lang="en-US" sz="1600" dirty="0">
              <a:solidFill>
                <a:schemeClr val="tx1"/>
              </a:solidFill>
              <a:latin typeface="HelveticaNeueLT Std Med Cn"/>
            </a:endParaRPr>
          </a:p>
          <a:p>
            <a:pPr marL="457200" indent="-457200">
              <a:spcBef>
                <a:spcPts val="0"/>
              </a:spcBef>
              <a:spcAft>
                <a:spcPts val="600"/>
              </a:spcAft>
              <a:buFont typeface="Wingdings" panose="05000000000000000000" pitchFamily="2" charset="2"/>
              <a:buChar char="§"/>
            </a:pPr>
            <a:r>
              <a:rPr lang="en-US" sz="2800" dirty="0">
                <a:solidFill>
                  <a:schemeClr val="tx1"/>
                </a:solidFill>
                <a:latin typeface="HelveticaNeueLT Std Med Cn"/>
              </a:rPr>
              <a:t>Monitor developments</a:t>
            </a:r>
          </a:p>
          <a:p>
            <a:pPr marL="457200" indent="-457200">
              <a:spcBef>
                <a:spcPts val="0"/>
              </a:spcBef>
              <a:spcAft>
                <a:spcPts val="600"/>
              </a:spcAft>
              <a:buFont typeface="Wingdings" panose="05000000000000000000" pitchFamily="2" charset="2"/>
              <a:buChar char="§"/>
            </a:pPr>
            <a:r>
              <a:rPr lang="en-US" sz="2800" dirty="0">
                <a:solidFill>
                  <a:schemeClr val="tx1"/>
                </a:solidFill>
                <a:latin typeface="HelveticaNeueLT Std Med Cn"/>
              </a:rPr>
              <a:t>Even non-union employers!</a:t>
            </a:r>
            <a:endParaRPr lang="en-US" sz="2600" dirty="0">
              <a:solidFill>
                <a:schemeClr val="tx1"/>
              </a:solidFill>
              <a:latin typeface="HelveticaNeueLT Std Med Cn"/>
            </a:endParaRPr>
          </a:p>
          <a:p>
            <a:pPr>
              <a:spcBef>
                <a:spcPts val="0"/>
              </a:spcBef>
              <a:spcAft>
                <a:spcPts val="600"/>
              </a:spcAft>
            </a:pPr>
            <a:endParaRPr lang="en-US" sz="2600" dirty="0">
              <a:solidFill>
                <a:schemeClr val="tx1"/>
              </a:solidFill>
              <a:latin typeface="Arial Narrow" panose="020B0606020202030204" pitchFamily="34" charset="0"/>
            </a:endParaRPr>
          </a:p>
        </p:txBody>
      </p:sp>
      <p:sp>
        <p:nvSpPr>
          <p:cNvPr id="4" name="Slide Number Placeholder 3">
            <a:extLst>
              <a:ext uri="{FF2B5EF4-FFF2-40B4-BE49-F238E27FC236}">
                <a16:creationId xmlns:a16="http://schemas.microsoft.com/office/drawing/2014/main" id="{62EFB3D9-5966-4022-A981-FA28124D049C}"/>
              </a:ext>
            </a:extLst>
          </p:cNvPr>
          <p:cNvSpPr>
            <a:spLocks noGrp="1"/>
          </p:cNvSpPr>
          <p:nvPr>
            <p:ph type="sldNum" sz="quarter" idx="15"/>
          </p:nvPr>
        </p:nvSpPr>
        <p:spPr/>
        <p:txBody>
          <a:bodyPr/>
          <a:lstStyle/>
          <a:p>
            <a:pPr>
              <a:defRPr/>
            </a:pPr>
            <a:fld id="{E454DEB6-2B2B-4202-95F7-DFC6FA45FFEB}" type="slidenum">
              <a:rPr lang="en-US" smtClean="0"/>
              <a:pPr>
                <a:defRPr/>
              </a:pPr>
              <a:t>27</a:t>
            </a:fld>
            <a:endParaRPr lang="en-US" dirty="0"/>
          </a:p>
        </p:txBody>
      </p:sp>
    </p:spTree>
    <p:extLst>
      <p:ext uri="{BB962C8B-B14F-4D97-AF65-F5344CB8AC3E}">
        <p14:creationId xmlns:p14="http://schemas.microsoft.com/office/powerpoint/2010/main" val="20069538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2677656"/>
          </a:xfrm>
          <a:prstGeom prst="rect">
            <a:avLst/>
          </a:prstGeom>
          <a:noFill/>
        </p:spPr>
        <p:txBody>
          <a:bodyPr wrap="square" rtlCol="0">
            <a:spAutoFit/>
          </a:bodyPr>
          <a:lstStyle/>
          <a:p>
            <a:pPr marL="342900" lvl="0" indent="-342900">
              <a:buFont typeface="Wingdings" panose="05000000000000000000" pitchFamily="2" charset="2"/>
              <a:buChar char="§"/>
              <a:defRPr/>
            </a:pPr>
            <a:r>
              <a:rPr lang="en-US" sz="2400" dirty="0">
                <a:solidFill>
                  <a:prstClr val="black"/>
                </a:solidFill>
                <a:latin typeface="HelveticaNeueLT Std Cn" pitchFamily="34" charset="0"/>
              </a:rPr>
              <a:t>Congress passed the Ending Forced Arbitration of Sexual Assault and Sexual Harassment Act of 2021</a:t>
            </a:r>
          </a:p>
          <a:p>
            <a:pPr marL="342900" lvl="0" indent="-342900">
              <a:buFont typeface="Wingdings" panose="05000000000000000000" pitchFamily="2" charset="2"/>
              <a:buChar char="§"/>
              <a:defRPr/>
            </a:pPr>
            <a:r>
              <a:rPr kumimoji="0" lang="en-US" sz="2400" b="0" i="0" u="none" strike="noStrike" kern="1200" cap="none" spc="0" normalizeH="0" baseline="0" noProof="0" dirty="0">
                <a:ln>
                  <a:noFill/>
                </a:ln>
                <a:solidFill>
                  <a:prstClr val="black"/>
                </a:solidFill>
                <a:effectLst/>
                <a:uLnTx/>
                <a:uFillTx/>
                <a:latin typeface="HelveticaNeueLT Std Cn" pitchFamily="34" charset="0"/>
              </a:rPr>
              <a:t>Would amend the </a:t>
            </a:r>
            <a:r>
              <a:rPr lang="en-US" sz="2400" dirty="0">
                <a:solidFill>
                  <a:prstClr val="black"/>
                </a:solidFill>
                <a:latin typeface="HelveticaNeueLT Std Cn" pitchFamily="34" charset="0"/>
              </a:rPr>
              <a:t>Federal Arbitration Act (FAA) to permit an employee alleging sexual assault or harassment to invalidate a pre-dispute arbitration agreement</a:t>
            </a:r>
          </a:p>
          <a:p>
            <a:pPr marL="342900" lvl="0" indent="-342900">
              <a:buFont typeface="Wingdings" panose="05000000000000000000" pitchFamily="2" charset="2"/>
              <a:buChar char="§"/>
              <a:defRPr/>
            </a:pPr>
            <a:r>
              <a:rPr kumimoji="0" lang="en-US" sz="2400" b="0" i="0" u="none" strike="noStrike" kern="1200" cap="none" spc="0" normalizeH="0" baseline="0" noProof="0" dirty="0">
                <a:ln>
                  <a:noFill/>
                </a:ln>
                <a:solidFill>
                  <a:prstClr val="black"/>
                </a:solidFill>
                <a:effectLst/>
                <a:uLnTx/>
                <a:uFillTx/>
                <a:latin typeface="HelveticaNeueLT Std Cn" pitchFamily="34" charset="0"/>
              </a:rPr>
              <a:t>Employees could agree </a:t>
            </a:r>
            <a:r>
              <a:rPr lang="en-US" sz="2400" dirty="0">
                <a:solidFill>
                  <a:prstClr val="black"/>
                </a:solidFill>
                <a:latin typeface="HelveticaNeueLT Std Cn" pitchFamily="34" charset="0"/>
              </a:rPr>
              <a:t>to arbitrate such claims if they would prefer</a:t>
            </a:r>
            <a:endParaRPr kumimoji="0" lang="en-US" sz="2400" b="0" i="0" u="none" strike="noStrike" kern="1200" cap="none" spc="0" normalizeH="0" baseline="0" noProof="0" dirty="0">
              <a:ln>
                <a:noFill/>
              </a:ln>
              <a:solidFill>
                <a:prstClr val="black"/>
              </a:solidFill>
              <a:effectLst/>
              <a:uLnTx/>
              <a:uFillTx/>
              <a:latin typeface="HelveticaNeueLT Std Cn" pitchFamily="34" charset="0"/>
            </a:endParaRP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Arbitration of sexual harassment claims</a:t>
            </a:r>
          </a:p>
        </p:txBody>
      </p:sp>
    </p:spTree>
    <p:extLst>
      <p:ext uri="{BB962C8B-B14F-4D97-AF65-F5344CB8AC3E}">
        <p14:creationId xmlns:p14="http://schemas.microsoft.com/office/powerpoint/2010/main" val="8294282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1938992"/>
          </a:xfrm>
          <a:prstGeom prst="rect">
            <a:avLst/>
          </a:prstGeom>
          <a:noFill/>
        </p:spPr>
        <p:txBody>
          <a:bodyPr wrap="square" rtlCol="0">
            <a:spAutoFit/>
          </a:bodyPr>
          <a:lstStyle/>
          <a:p>
            <a:pPr lvl="0" algn="ctr">
              <a:defRPr/>
            </a:pPr>
            <a:r>
              <a:rPr lang="en-US" sz="2400" b="1" u="sng" dirty="0">
                <a:solidFill>
                  <a:prstClr val="black"/>
                </a:solidFill>
                <a:latin typeface="HelveticaNeueLT Std Cn" pitchFamily="34" charset="0"/>
              </a:rPr>
              <a:t>TAKEAWAYS</a:t>
            </a:r>
          </a:p>
          <a:p>
            <a:pPr marL="342900" lvl="0" indent="-342900">
              <a:buFont typeface="Wingdings" panose="05000000000000000000" pitchFamily="2" charset="2"/>
              <a:buChar char="§"/>
              <a:defRPr/>
            </a:pPr>
            <a:endParaRPr lang="en-US" sz="2400" dirty="0">
              <a:solidFill>
                <a:prstClr val="black"/>
              </a:solidFill>
              <a:latin typeface="HelveticaNeueLT Std Cn" pitchFamily="34" charset="0"/>
            </a:endParaRPr>
          </a:p>
          <a:p>
            <a:pPr marL="342900" lvl="0" indent="-342900">
              <a:buFont typeface="Wingdings" panose="05000000000000000000" pitchFamily="2" charset="2"/>
              <a:buChar char="§"/>
              <a:defRPr/>
            </a:pPr>
            <a:r>
              <a:rPr lang="en-US" sz="2400" dirty="0">
                <a:solidFill>
                  <a:prstClr val="black"/>
                </a:solidFill>
                <a:latin typeface="HelveticaNeueLT Std Cn" pitchFamily="34" charset="0"/>
              </a:rPr>
              <a:t>Monitor for effective date</a:t>
            </a:r>
          </a:p>
          <a:p>
            <a:pPr marL="342900" lvl="0" indent="-342900">
              <a:buFont typeface="Wingdings" panose="05000000000000000000" pitchFamily="2" charset="2"/>
              <a:buChar char="§"/>
              <a:defRPr/>
            </a:pPr>
            <a:r>
              <a:rPr lang="en-US" sz="2400" dirty="0">
                <a:solidFill>
                  <a:prstClr val="black"/>
                </a:solidFill>
                <a:latin typeface="HelveticaNeueLT Std Cn" pitchFamily="34" charset="0"/>
              </a:rPr>
              <a:t>For employers with arbitration policies, revise policies to ensure compliance</a:t>
            </a:r>
            <a:endParaRPr kumimoji="0" lang="en-US" sz="2400" b="0" i="0" u="none" strike="noStrike" kern="1200" cap="none" spc="0" normalizeH="0" baseline="0" noProof="0" dirty="0">
              <a:ln>
                <a:noFill/>
              </a:ln>
              <a:solidFill>
                <a:prstClr val="black"/>
              </a:solidFill>
              <a:effectLst/>
              <a:uLnTx/>
              <a:uFillTx/>
              <a:latin typeface="HelveticaNeueLT Std Cn" pitchFamily="34" charset="0"/>
            </a:endParaRP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Arbitration of sexual harassment claims</a:t>
            </a:r>
          </a:p>
        </p:txBody>
      </p:sp>
    </p:spTree>
    <p:extLst>
      <p:ext uri="{BB962C8B-B14F-4D97-AF65-F5344CB8AC3E}">
        <p14:creationId xmlns:p14="http://schemas.microsoft.com/office/powerpoint/2010/main" val="841851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66700" y="1371600"/>
            <a:ext cx="8610600" cy="630942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Wage and Hour</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Paid Family Leave</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HERO Act</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Whistleblower Law</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Electronic Monitoring</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New York Retirement Plan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COVID-19 Litigation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NLRB</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Arbitration of Sexual Harassment Claims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Recreational Marijuana</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2400" dirty="0">
                <a:latin typeface="HelveticaNeueLT Std Cn" pitchFamily="34" charset="0"/>
              </a:rPr>
              <a:t>Employee Wellness</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2000" dirty="0">
              <a:latin typeface="HelveticaNeueLT Std Cn"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2000" dirty="0">
              <a:latin typeface="HelveticaNeueLT Std Cn"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2000" dirty="0">
              <a:latin typeface="HelveticaNeueLT Std Cn"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2000" dirty="0">
              <a:latin typeface="HelveticaNeueLT Std Cn"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2000" dirty="0">
              <a:latin typeface="HelveticaNeueLT Std Cn"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US" sz="2000" dirty="0">
              <a:latin typeface="HelveticaNeueLT Std Cn" pitchFamily="34" charset="0"/>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
        <p:nvSpPr>
          <p:cNvPr id="6" name="TextBox 5">
            <a:extLst>
              <a:ext uri="{FF2B5EF4-FFF2-40B4-BE49-F238E27FC236}">
                <a16:creationId xmlns:a16="http://schemas.microsoft.com/office/drawing/2014/main" id="{67490AB1-75B1-4C30-BCD2-548F930BBA15}"/>
              </a:ext>
            </a:extLst>
          </p:cNvPr>
          <p:cNvSpPr txBox="1"/>
          <p:nvPr/>
        </p:nvSpPr>
        <p:spPr>
          <a:xfrm>
            <a:off x="812804" y="304800"/>
            <a:ext cx="4825996" cy="461665"/>
          </a:xfrm>
          <a:prstGeom prst="rect">
            <a:avLst/>
          </a:prstGeom>
          <a:noFill/>
        </p:spPr>
        <p:txBody>
          <a:bodyPr wrap="square" rtlCol="0">
            <a:spAutoFit/>
          </a:bodyPr>
          <a:lstStyle/>
          <a:p>
            <a:r>
              <a:rPr lang="en-US" sz="2400" cap="all" dirty="0">
                <a:solidFill>
                  <a:schemeClr val="bg1"/>
                </a:solidFill>
                <a:latin typeface="HelveticaNeueLT Std Cn" pitchFamily="34" charset="0"/>
              </a:rPr>
              <a:t>Agenda</a:t>
            </a:r>
          </a:p>
        </p:txBody>
      </p:sp>
    </p:spTree>
    <p:extLst>
      <p:ext uri="{BB962C8B-B14F-4D97-AF65-F5344CB8AC3E}">
        <p14:creationId xmlns:p14="http://schemas.microsoft.com/office/powerpoint/2010/main" val="21467207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79514-E3BA-43BB-9361-B22C1B36E118}"/>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all" spc="0" normalizeH="0" baseline="0" noProof="0" dirty="0">
                <a:ln>
                  <a:noFill/>
                </a:ln>
                <a:solidFill>
                  <a:prstClr val="white"/>
                </a:solidFill>
                <a:effectLst/>
                <a:uLnTx/>
                <a:uFillTx/>
                <a:latin typeface="HelveticaNeueLT Std Cn" pitchFamily="34" charset="0"/>
                <a:ea typeface="+mn-ea"/>
                <a:cs typeface="+mn-cs"/>
              </a:rPr>
              <a:t>Recreational marijuana</a:t>
            </a:r>
          </a:p>
        </p:txBody>
      </p:sp>
      <p:sp>
        <p:nvSpPr>
          <p:cNvPr id="3" name="Content Placeholder 2">
            <a:extLst>
              <a:ext uri="{FF2B5EF4-FFF2-40B4-BE49-F238E27FC236}">
                <a16:creationId xmlns:a16="http://schemas.microsoft.com/office/drawing/2014/main" id="{821180A4-5DC1-462C-B404-E93FBB42F844}"/>
              </a:ext>
            </a:extLst>
          </p:cNvPr>
          <p:cNvSpPr>
            <a:spLocks noGrp="1"/>
          </p:cNvSpPr>
          <p:nvPr>
            <p:ph idx="1"/>
          </p:nvPr>
        </p:nvSpPr>
        <p:spPr>
          <a:xfrm>
            <a:off x="533400" y="1219200"/>
            <a:ext cx="7696200" cy="4525963"/>
          </a:xfrm>
        </p:spPr>
        <p:txBody>
          <a:bodyPr>
            <a:normAutofit fontScale="92500" lnSpcReduction="20000"/>
          </a:bodyPr>
          <a:lstStyle/>
          <a:p>
            <a:r>
              <a:rPr lang="en-US" b="1" u="sng" dirty="0">
                <a:solidFill>
                  <a:schemeClr val="tx1"/>
                </a:solidFill>
              </a:rPr>
              <a:t>Labor Law Section 201-d</a:t>
            </a:r>
          </a:p>
          <a:p>
            <a:pPr marL="457200" indent="-457200">
              <a:buFont typeface="Wingdings" panose="05000000000000000000" pitchFamily="2" charset="2"/>
              <a:buChar char="§"/>
            </a:pPr>
            <a:r>
              <a:rPr lang="en-US" sz="2800" dirty="0">
                <a:solidFill>
                  <a:schemeClr val="tx1"/>
                </a:solidFill>
                <a:latin typeface="HelveticaNeueLT Std Med Cn"/>
              </a:rPr>
              <a:t>Protects employees’ legal recreational use of cannabis by adults (over 21)</a:t>
            </a:r>
          </a:p>
          <a:p>
            <a:pPr marL="685800" lvl="2" indent="-457200">
              <a:buFont typeface="Wingdings" panose="05000000000000000000" pitchFamily="2" charset="2"/>
              <a:buChar char="§"/>
            </a:pPr>
            <a:r>
              <a:rPr lang="en-US" sz="2800" dirty="0">
                <a:latin typeface="HelveticaNeueLT Std Med Cn"/>
              </a:rPr>
              <a:t>Prohibits discipline and discrimination w/ limited exception</a:t>
            </a:r>
          </a:p>
          <a:p>
            <a:pPr marL="685800" lvl="2" indent="-457200">
              <a:buFont typeface="Wingdings" panose="05000000000000000000" pitchFamily="2" charset="2"/>
              <a:buChar char="§"/>
            </a:pPr>
            <a:r>
              <a:rPr lang="en-US" sz="2800" dirty="0">
                <a:latin typeface="HelveticaNeueLT Std Med Cn"/>
              </a:rPr>
              <a:t>No adverse action based on legal use during legal recreational activities</a:t>
            </a:r>
          </a:p>
          <a:p>
            <a:pPr marL="685800" lvl="2" indent="-457200">
              <a:buFont typeface="Wingdings" panose="05000000000000000000" pitchFamily="2" charset="2"/>
              <a:buChar char="§"/>
            </a:pPr>
            <a:r>
              <a:rPr lang="en-US" sz="2800" dirty="0">
                <a:latin typeface="HelveticaNeueLT Std Med Cn"/>
              </a:rPr>
              <a:t>Protected legal use = outside working time, off employer’s premises, and without employer’s equipment or property</a:t>
            </a:r>
          </a:p>
          <a:p>
            <a:pPr marL="457200" lvl="1" indent="-457200">
              <a:buFont typeface="Wingdings" panose="05000000000000000000" pitchFamily="2" charset="2"/>
              <a:buChar char="§"/>
            </a:pPr>
            <a:r>
              <a:rPr lang="en-US" sz="2800" dirty="0">
                <a:solidFill>
                  <a:schemeClr val="tx1"/>
                </a:solidFill>
                <a:latin typeface="HelveticaNeueLT Std Med Cn"/>
              </a:rPr>
              <a:t>Law creates private right of action for aggrieved employees</a:t>
            </a:r>
          </a:p>
        </p:txBody>
      </p:sp>
    </p:spTree>
    <p:extLst>
      <p:ext uri="{BB962C8B-B14F-4D97-AF65-F5344CB8AC3E}">
        <p14:creationId xmlns:p14="http://schemas.microsoft.com/office/powerpoint/2010/main" val="2531519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8D82B-DE8C-495B-BADB-C7BCEFFD4206}"/>
              </a:ext>
            </a:extLst>
          </p:cNvPr>
          <p:cNvSpPr>
            <a:spLocks noGrp="1"/>
          </p:cNvSpPr>
          <p:nvPr>
            <p:ph type="title"/>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all" spc="0" normalizeH="0" baseline="0" noProof="0" dirty="0">
                <a:ln>
                  <a:noFill/>
                </a:ln>
                <a:solidFill>
                  <a:prstClr val="white"/>
                </a:solidFill>
                <a:effectLst/>
                <a:uLnTx/>
                <a:uFillTx/>
                <a:latin typeface="HelveticaNeueLT Std Cn" pitchFamily="34" charset="0"/>
                <a:ea typeface="+mn-ea"/>
                <a:cs typeface="+mn-cs"/>
              </a:rPr>
              <a:t>Recreational marijuana</a:t>
            </a:r>
          </a:p>
        </p:txBody>
      </p:sp>
      <p:sp>
        <p:nvSpPr>
          <p:cNvPr id="3" name="Content Placeholder 2">
            <a:extLst>
              <a:ext uri="{FF2B5EF4-FFF2-40B4-BE49-F238E27FC236}">
                <a16:creationId xmlns:a16="http://schemas.microsoft.com/office/drawing/2014/main" id="{0ED8C01E-02ED-4103-A1F5-F55518ED44B6}"/>
              </a:ext>
            </a:extLst>
          </p:cNvPr>
          <p:cNvSpPr>
            <a:spLocks noGrp="1"/>
          </p:cNvSpPr>
          <p:nvPr>
            <p:ph idx="1"/>
          </p:nvPr>
        </p:nvSpPr>
        <p:spPr>
          <a:xfrm>
            <a:off x="723900" y="1600200"/>
            <a:ext cx="7696200" cy="4525963"/>
          </a:xfrm>
        </p:spPr>
        <p:txBody>
          <a:bodyPr>
            <a:normAutofit/>
          </a:bodyPr>
          <a:lstStyle/>
          <a:p>
            <a:pPr marL="342900" indent="-342900">
              <a:buFont typeface="Wingdings" panose="05000000000000000000" pitchFamily="2" charset="2"/>
              <a:buChar char="§"/>
            </a:pPr>
            <a:r>
              <a:rPr lang="en-US" sz="2400" dirty="0">
                <a:solidFill>
                  <a:schemeClr val="tx1"/>
                </a:solidFill>
                <a:latin typeface="HelveticaNeueLT Std Med Cn"/>
              </a:rPr>
              <a:t>Employers can discipline or take other adverse action when based on</a:t>
            </a:r>
          </a:p>
          <a:p>
            <a:pPr marL="571500" lvl="2" indent="-342900">
              <a:buFont typeface="Wingdings" panose="05000000000000000000" pitchFamily="2" charset="2"/>
              <a:buChar char="§"/>
            </a:pPr>
            <a:r>
              <a:rPr lang="en-US" sz="2400" dirty="0">
                <a:latin typeface="HelveticaNeueLT Std Med Cn"/>
              </a:rPr>
              <a:t>Compliance with state or federal law</a:t>
            </a:r>
          </a:p>
          <a:p>
            <a:pPr marL="571500" lvl="2" indent="-342900">
              <a:buFont typeface="Wingdings" panose="05000000000000000000" pitchFamily="2" charset="2"/>
              <a:buChar char="§"/>
            </a:pPr>
            <a:r>
              <a:rPr lang="en-US" sz="2400" dirty="0">
                <a:latin typeface="HelveticaNeueLT Std Med Cn"/>
              </a:rPr>
              <a:t>Employee impairment due to use manifested by “specific articulable symptoms” that</a:t>
            </a:r>
          </a:p>
          <a:p>
            <a:pPr marL="800100" lvl="3" indent="-342900">
              <a:buFont typeface="Wingdings" panose="05000000000000000000" pitchFamily="2" charset="2"/>
              <a:buChar char="§"/>
            </a:pPr>
            <a:r>
              <a:rPr lang="en-US" sz="2400" dirty="0">
                <a:latin typeface="HelveticaNeueLT Std Med Cn"/>
              </a:rPr>
              <a:t>Decrease or lessen performance of work duties, or</a:t>
            </a:r>
          </a:p>
          <a:p>
            <a:pPr marL="800100" lvl="3" indent="-342900">
              <a:buFont typeface="Wingdings" panose="05000000000000000000" pitchFamily="2" charset="2"/>
              <a:buChar char="§"/>
            </a:pPr>
            <a:r>
              <a:rPr lang="en-US" sz="2400" dirty="0">
                <a:latin typeface="HelveticaNeueLT Std Med Cn"/>
              </a:rPr>
              <a:t>Interfere with safe and healthy work place as required by state or federal OSHA laws</a:t>
            </a:r>
          </a:p>
          <a:p>
            <a:pPr marL="571500" lvl="2" indent="-342900">
              <a:buFont typeface="Wingdings" panose="05000000000000000000" pitchFamily="2" charset="2"/>
              <a:buChar char="§"/>
            </a:pPr>
            <a:r>
              <a:rPr lang="en-US" sz="2400" dirty="0">
                <a:latin typeface="HelveticaNeueLT Std Med Cn"/>
              </a:rPr>
              <a:t>Require employer to violate federal law or risk loss of federal contract or funding</a:t>
            </a:r>
          </a:p>
        </p:txBody>
      </p:sp>
    </p:spTree>
    <p:extLst>
      <p:ext uri="{BB962C8B-B14F-4D97-AF65-F5344CB8AC3E}">
        <p14:creationId xmlns:p14="http://schemas.microsoft.com/office/powerpoint/2010/main" val="2023378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5262979"/>
          </a:xfrm>
          <a:prstGeom prst="rect">
            <a:avLst/>
          </a:prstGeom>
          <a:noFill/>
        </p:spPr>
        <p:txBody>
          <a:bodyPr wrap="square" rtlCol="0">
            <a:spAutoFit/>
          </a:bodyPr>
          <a:lstStyle/>
          <a:p>
            <a:pPr marL="457200" lvl="0" indent="-457200">
              <a:buFont typeface="Wingdings" panose="05000000000000000000" pitchFamily="2" charset="2"/>
              <a:buChar char="§"/>
              <a:defRPr/>
            </a:pPr>
            <a:r>
              <a:rPr lang="en-US" sz="2400" dirty="0">
                <a:solidFill>
                  <a:prstClr val="black"/>
                </a:solidFill>
                <a:latin typeface="HelveticaNeueLT Std Cn" pitchFamily="34" charset="0"/>
              </a:rPr>
              <a:t>NYS DOL Guidance Issued as FAQs</a:t>
            </a:r>
          </a:p>
          <a:p>
            <a:pPr marL="457200" lvl="0" indent="-457200">
              <a:buFont typeface="Wingdings" panose="05000000000000000000" pitchFamily="2" charset="2"/>
              <a:buChar char="§"/>
              <a:defRPr/>
            </a:pPr>
            <a:r>
              <a:rPr lang="en-US" sz="2400" b="1" dirty="0">
                <a:solidFill>
                  <a:prstClr val="black"/>
                </a:solidFill>
                <a:latin typeface="HelveticaNeueLT Std Cn" pitchFamily="34" charset="0"/>
                <a:hlinkClick r:id="rId4"/>
              </a:rPr>
              <a:t>https://dol.ny.gov/system/files/documents/2021/10/p420-cannabisfaq-10-08-21.pdf</a:t>
            </a:r>
            <a:r>
              <a:rPr lang="en-US" sz="2400" b="1" dirty="0">
                <a:solidFill>
                  <a:prstClr val="black"/>
                </a:solidFill>
                <a:latin typeface="HelveticaNeueLT Std Cn" pitchFamily="34" charset="0"/>
              </a:rPr>
              <a:t> </a:t>
            </a:r>
          </a:p>
          <a:p>
            <a:pPr marL="457200" lvl="0" indent="-457200">
              <a:buFont typeface="Wingdings" panose="05000000000000000000" pitchFamily="2" charset="2"/>
              <a:buChar char="§"/>
              <a:defRPr/>
            </a:pPr>
            <a:r>
              <a:rPr lang="en-US" sz="2400" dirty="0">
                <a:solidFill>
                  <a:prstClr val="black"/>
                </a:solidFill>
                <a:latin typeface="HelveticaNeueLT Std Cn" pitchFamily="34" charset="0"/>
              </a:rPr>
              <a:t>Takes general position that all drug testing for marijuana is prohibited except if REQUIRED by federal law</a:t>
            </a:r>
          </a:p>
          <a:p>
            <a:pPr marL="457200" lvl="0" indent="-457200">
              <a:buFont typeface="Wingdings" panose="05000000000000000000" pitchFamily="2" charset="2"/>
              <a:buChar char="§"/>
              <a:defRPr/>
            </a:pPr>
            <a:r>
              <a:rPr lang="en-US" sz="2400" dirty="0">
                <a:solidFill>
                  <a:prstClr val="black"/>
                </a:solidFill>
                <a:latin typeface="HelveticaNeueLT Std Cn" pitchFamily="34" charset="0"/>
              </a:rPr>
              <a:t>Still unclear what constitutes “specific articulable symptoms”</a:t>
            </a:r>
          </a:p>
          <a:p>
            <a:pPr marL="914400" lvl="1" indent="-457200">
              <a:buFont typeface="Wingdings" panose="05000000000000000000" pitchFamily="2" charset="2"/>
              <a:buChar char="§"/>
              <a:defRPr/>
            </a:pPr>
            <a:r>
              <a:rPr lang="en-US" sz="2400" dirty="0">
                <a:solidFill>
                  <a:prstClr val="black"/>
                </a:solidFill>
                <a:latin typeface="HelveticaNeueLT Std Cn" pitchFamily="34" charset="0"/>
              </a:rPr>
              <a:t>objectively observable indications that the employee’s performance of the duties of the position of their position are decreased or lessened</a:t>
            </a:r>
          </a:p>
          <a:p>
            <a:pPr marL="457200" indent="-457200">
              <a:buFont typeface="Wingdings" panose="05000000000000000000" pitchFamily="2" charset="2"/>
              <a:buChar char="§"/>
              <a:defRPr/>
            </a:pPr>
            <a:r>
              <a:rPr lang="en-US" sz="2400" dirty="0">
                <a:solidFill>
                  <a:prstClr val="black"/>
                </a:solidFill>
                <a:latin typeface="HelveticaNeueLT Std Cn" pitchFamily="34" charset="0"/>
              </a:rPr>
              <a:t>Test cannot be used to demonstrate that the employee was impaired</a:t>
            </a:r>
          </a:p>
          <a:p>
            <a:pPr marL="457200" indent="-457200">
              <a:buFont typeface="Wingdings" panose="05000000000000000000" pitchFamily="2" charset="2"/>
              <a:buChar char="§"/>
              <a:defRPr/>
            </a:pPr>
            <a:r>
              <a:rPr lang="en-US" sz="2400" dirty="0">
                <a:solidFill>
                  <a:prstClr val="black"/>
                </a:solidFill>
                <a:latin typeface="HelveticaNeueLT Std Cn" pitchFamily="34" charset="0"/>
              </a:rPr>
              <a:t>Smell alone is not enough</a:t>
            </a:r>
          </a:p>
          <a:p>
            <a:pPr lvl="1">
              <a:defRPr/>
            </a:pPr>
            <a:r>
              <a:rPr lang="en-US" sz="2400" dirty="0">
                <a:solidFill>
                  <a:prstClr val="black"/>
                </a:solidFill>
                <a:latin typeface="HelveticaNeueLT Std Cn" pitchFamily="34" charset="0"/>
              </a:rPr>
              <a:t> </a:t>
            </a: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Recreational marijuana</a:t>
            </a:r>
          </a:p>
        </p:txBody>
      </p:sp>
    </p:spTree>
    <p:extLst>
      <p:ext uri="{BB962C8B-B14F-4D97-AF65-F5344CB8AC3E}">
        <p14:creationId xmlns:p14="http://schemas.microsoft.com/office/powerpoint/2010/main" val="5414518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3785652"/>
          </a:xfrm>
          <a:prstGeom prst="rect">
            <a:avLst/>
          </a:prstGeom>
          <a:noFill/>
        </p:spPr>
        <p:txBody>
          <a:bodyPr wrap="square" rtlCol="0">
            <a:spAutoFit/>
          </a:bodyPr>
          <a:lstStyle/>
          <a:p>
            <a:pPr marL="457200" lvl="0" indent="-457200">
              <a:buFont typeface="Wingdings" panose="05000000000000000000" pitchFamily="2" charset="2"/>
              <a:buChar char="§"/>
              <a:defRPr/>
            </a:pPr>
            <a:r>
              <a:rPr lang="en-US" sz="2400" dirty="0">
                <a:solidFill>
                  <a:prstClr val="black"/>
                </a:solidFill>
                <a:latin typeface="HelveticaNeueLT Std Cn" pitchFamily="34" charset="0"/>
              </a:rPr>
              <a:t>Prohibition on use during “work hours” includes paid and unpaid breaks and meal periods</a:t>
            </a:r>
          </a:p>
          <a:p>
            <a:pPr marL="914400" lvl="1" indent="-457200">
              <a:buFont typeface="Wingdings" panose="05000000000000000000" pitchFamily="2" charset="2"/>
              <a:buChar char="§"/>
              <a:defRPr/>
            </a:pPr>
            <a:r>
              <a:rPr lang="en-US" sz="2400" dirty="0">
                <a:solidFill>
                  <a:prstClr val="black"/>
                </a:solidFill>
                <a:latin typeface="HelveticaNeueLT Std Cn" pitchFamily="34" charset="0"/>
              </a:rPr>
              <a:t>Even if the employee leaves the workplace</a:t>
            </a:r>
          </a:p>
          <a:p>
            <a:pPr marL="457200" lvl="0" indent="-457200">
              <a:buFont typeface="Wingdings" panose="05000000000000000000" pitchFamily="2" charset="2"/>
              <a:buChar char="§"/>
              <a:defRPr/>
            </a:pPr>
            <a:r>
              <a:rPr lang="en-US" sz="2400" dirty="0">
                <a:solidFill>
                  <a:prstClr val="black"/>
                </a:solidFill>
                <a:latin typeface="HelveticaNeueLT Std Cn" pitchFamily="34" charset="0"/>
              </a:rPr>
              <a:t>Can prohibit use during “on-call” time</a:t>
            </a:r>
          </a:p>
          <a:p>
            <a:pPr marL="457200" lvl="0" indent="-457200">
              <a:buFont typeface="Wingdings" panose="05000000000000000000" pitchFamily="2" charset="2"/>
              <a:buChar char="§"/>
              <a:defRPr/>
            </a:pPr>
            <a:r>
              <a:rPr lang="en-US" sz="2400" dirty="0">
                <a:solidFill>
                  <a:prstClr val="black"/>
                </a:solidFill>
                <a:latin typeface="HelveticaNeueLT Std Cn" pitchFamily="34" charset="0"/>
              </a:rPr>
              <a:t>If an employee works from home, you cannot prohibit use or possession in the “workplace” but can discipline if employee exhibits specific articulable symptoms of impairment that decrease or lessen performance</a:t>
            </a:r>
          </a:p>
          <a:p>
            <a:pPr marL="457200" lvl="0" indent="-457200">
              <a:buFont typeface="Wingdings" panose="05000000000000000000" pitchFamily="2" charset="2"/>
              <a:buChar char="§"/>
              <a:defRPr/>
            </a:pPr>
            <a:r>
              <a:rPr lang="en-US" sz="2400" dirty="0">
                <a:solidFill>
                  <a:prstClr val="black"/>
                </a:solidFill>
                <a:latin typeface="HelveticaNeueLT Std Cn" pitchFamily="34" charset="0"/>
              </a:rPr>
              <a:t>Does not apply to employees working remotely in other states</a:t>
            </a: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Recreational marijuana</a:t>
            </a:r>
          </a:p>
        </p:txBody>
      </p:sp>
    </p:spTree>
    <p:extLst>
      <p:ext uri="{BB962C8B-B14F-4D97-AF65-F5344CB8AC3E}">
        <p14:creationId xmlns:p14="http://schemas.microsoft.com/office/powerpoint/2010/main" val="6645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1569660"/>
          </a:xfrm>
          <a:prstGeom prst="rect">
            <a:avLst/>
          </a:prstGeom>
          <a:noFill/>
        </p:spPr>
        <p:txBody>
          <a:bodyPr wrap="square" rtlCol="0">
            <a:spAutoFit/>
          </a:bodyPr>
          <a:lstStyle/>
          <a:p>
            <a:pPr lvl="0" algn="ctr">
              <a:defRPr/>
            </a:pPr>
            <a:r>
              <a:rPr lang="en-US" sz="2400" b="1" u="sng" dirty="0">
                <a:solidFill>
                  <a:prstClr val="black"/>
                </a:solidFill>
                <a:latin typeface="HelveticaNeueLT Std Cn" pitchFamily="34" charset="0"/>
              </a:rPr>
              <a:t>TAKEAWAYS</a:t>
            </a:r>
          </a:p>
          <a:p>
            <a:pPr marL="457200" lvl="0" indent="-457200">
              <a:buFont typeface="Wingdings" panose="05000000000000000000" pitchFamily="2" charset="2"/>
              <a:buChar char="§"/>
              <a:defRPr/>
            </a:pPr>
            <a:endParaRPr lang="en-US" sz="2400" dirty="0">
              <a:solidFill>
                <a:prstClr val="black"/>
              </a:solidFill>
              <a:latin typeface="HelveticaNeueLT Std Cn" pitchFamily="34" charset="0"/>
            </a:endParaRPr>
          </a:p>
          <a:p>
            <a:pPr marL="457200" lvl="0" indent="-457200">
              <a:buFont typeface="Wingdings" panose="05000000000000000000" pitchFamily="2" charset="2"/>
              <a:buChar char="§"/>
              <a:defRPr/>
            </a:pPr>
            <a:r>
              <a:rPr lang="en-US" sz="2400" dirty="0">
                <a:solidFill>
                  <a:prstClr val="black"/>
                </a:solidFill>
                <a:latin typeface="HelveticaNeueLT Std Cn" pitchFamily="34" charset="0"/>
              </a:rPr>
              <a:t>Review policies and drug testing procedures</a:t>
            </a:r>
          </a:p>
          <a:p>
            <a:pPr marL="457200" lvl="0" indent="-457200">
              <a:buFont typeface="Wingdings" panose="05000000000000000000" pitchFamily="2" charset="2"/>
              <a:buChar char="§"/>
              <a:defRPr/>
            </a:pPr>
            <a:r>
              <a:rPr lang="en-US" sz="2400" dirty="0">
                <a:solidFill>
                  <a:prstClr val="black"/>
                </a:solidFill>
                <a:latin typeface="HelveticaNeueLT Std Cn" pitchFamily="34" charset="0"/>
              </a:rPr>
              <a:t>Train your supervisors and managers</a:t>
            </a: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Recreational marijuana</a:t>
            </a:r>
          </a:p>
        </p:txBody>
      </p:sp>
    </p:spTree>
    <p:extLst>
      <p:ext uri="{BB962C8B-B14F-4D97-AF65-F5344CB8AC3E}">
        <p14:creationId xmlns:p14="http://schemas.microsoft.com/office/powerpoint/2010/main" val="29009910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440120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000" b="0" i="0" u="none" strike="noStrike" kern="1200" cap="none" spc="0" normalizeH="0" baseline="0" noProof="0" dirty="0">
                <a:ln>
                  <a:noFill/>
                </a:ln>
                <a:solidFill>
                  <a:prstClr val="black"/>
                </a:solidFill>
                <a:effectLst/>
                <a:uLnTx/>
                <a:uFillTx/>
                <a:latin typeface="HelveticaNeueLT Std Cn" pitchFamily="34" charset="0"/>
              </a:rPr>
              <a:t>The pandemic has resulted in an increase in mental health and substance abuse issues</a:t>
            </a:r>
          </a:p>
          <a:p>
            <a:pPr marL="342900" lvl="0" indent="-342900">
              <a:buFont typeface="Wingdings" panose="05000000000000000000" pitchFamily="2" charset="2"/>
              <a:buChar char="§"/>
              <a:defRPr/>
            </a:pPr>
            <a:r>
              <a:rPr lang="en-US" sz="2000" dirty="0">
                <a:solidFill>
                  <a:prstClr val="black"/>
                </a:solidFill>
                <a:latin typeface="HelveticaNeueLT Std Cn" pitchFamily="34" charset="0"/>
              </a:rPr>
              <a:t>During the pandemic, about 4 in 10 adults in the U.S. have reported symptoms of anxiety or depressive disorder</a:t>
            </a:r>
          </a:p>
          <a:p>
            <a:pPr marL="342900" lvl="0" indent="-342900">
              <a:buFont typeface="Wingdings" panose="05000000000000000000" pitchFamily="2" charset="2"/>
              <a:buChar char="§"/>
              <a:defRPr/>
            </a:pPr>
            <a:r>
              <a:rPr lang="en-US" sz="2000" dirty="0">
                <a:solidFill>
                  <a:prstClr val="black"/>
                </a:solidFill>
                <a:latin typeface="HelveticaNeueLT Std Cn" pitchFamily="34" charset="0"/>
              </a:rPr>
              <a:t>Alcohol and drug use has increased dramatically with a corresponding increase in deaths related to overdoses</a:t>
            </a:r>
          </a:p>
          <a:p>
            <a:pPr marL="342900" lvl="0" indent="-342900">
              <a:buFont typeface="Wingdings" panose="05000000000000000000" pitchFamily="2" charset="2"/>
              <a:buChar char="§"/>
              <a:defRPr/>
            </a:pPr>
            <a:r>
              <a:rPr kumimoji="0" lang="en-US" sz="2000" b="0" i="0" u="none" strike="noStrike" kern="1200" cap="none" spc="0" normalizeH="0" baseline="0" noProof="0" dirty="0">
                <a:ln>
                  <a:noFill/>
                </a:ln>
                <a:solidFill>
                  <a:prstClr val="black"/>
                </a:solidFill>
                <a:effectLst/>
                <a:uLnTx/>
                <a:uFillTx/>
                <a:latin typeface="HelveticaNeueLT Std Cn" pitchFamily="34" charset="0"/>
              </a:rPr>
              <a:t>Resources</a:t>
            </a:r>
          </a:p>
          <a:p>
            <a:pPr marL="800100" lvl="1" indent="-342900">
              <a:buFont typeface="Wingdings" panose="05000000000000000000" pitchFamily="2" charset="2"/>
              <a:buChar char="§"/>
              <a:defRPr/>
            </a:pPr>
            <a:r>
              <a:rPr lang="en-US" sz="2000" dirty="0">
                <a:solidFill>
                  <a:prstClr val="black"/>
                </a:solidFill>
                <a:latin typeface="HelveticaNeueLT Std Cn" pitchFamily="34" charset="0"/>
              </a:rPr>
              <a:t>Not legally required, but good for employee relations and morale</a:t>
            </a:r>
          </a:p>
          <a:p>
            <a:pPr marL="800100" lvl="1" indent="-342900">
              <a:buFont typeface="Wingdings" panose="05000000000000000000" pitchFamily="2" charset="2"/>
              <a:buChar char="§"/>
              <a:defRPr/>
            </a:pPr>
            <a:r>
              <a:rPr lang="en-US" sz="2000" dirty="0">
                <a:solidFill>
                  <a:prstClr val="black"/>
                </a:solidFill>
                <a:latin typeface="HelveticaNeueLT Std Cn" pitchFamily="34" charset="0"/>
              </a:rPr>
              <a:t>EAP</a:t>
            </a:r>
          </a:p>
          <a:p>
            <a:pPr marL="800100" lvl="1" indent="-342900">
              <a:buFont typeface="Wingdings" panose="05000000000000000000" pitchFamily="2" charset="2"/>
              <a:buChar char="§"/>
              <a:defRPr/>
            </a:pPr>
            <a:r>
              <a:rPr lang="en-US" sz="2000" dirty="0">
                <a:solidFill>
                  <a:prstClr val="black"/>
                </a:solidFill>
                <a:latin typeface="HelveticaNeueLT Std Cn" pitchFamily="34" charset="0"/>
              </a:rPr>
              <a:t>Mental Health</a:t>
            </a:r>
          </a:p>
          <a:p>
            <a:pPr marL="1257300" lvl="2" indent="-342900">
              <a:buFont typeface="Wingdings" panose="05000000000000000000" pitchFamily="2" charset="2"/>
              <a:buChar char="§"/>
              <a:defRPr/>
            </a:pPr>
            <a:r>
              <a:rPr lang="en-US" sz="2000" dirty="0">
                <a:solidFill>
                  <a:prstClr val="black"/>
                </a:solidFill>
                <a:latin typeface="HelveticaNeueLT Std Cn" pitchFamily="34" charset="0"/>
              </a:rPr>
              <a:t>National Institute of Mental Health (https://www.nimh.nih.gov/)</a:t>
            </a:r>
          </a:p>
          <a:p>
            <a:pPr marL="1257300" lvl="2" indent="-342900">
              <a:buFont typeface="Wingdings" panose="05000000000000000000" pitchFamily="2" charset="2"/>
              <a:buChar char="§"/>
              <a:defRPr/>
            </a:pPr>
            <a:r>
              <a:rPr lang="en-US" sz="2000" dirty="0">
                <a:solidFill>
                  <a:prstClr val="black"/>
                </a:solidFill>
                <a:latin typeface="HelveticaNeueLT Std Cn" pitchFamily="34" charset="0"/>
              </a:rPr>
              <a:t>National Alliance on Mental Illness (https://nami.org/Home)</a:t>
            </a:r>
          </a:p>
          <a:p>
            <a:pPr marL="1257300" lvl="2" indent="-342900">
              <a:buFont typeface="Wingdings" panose="05000000000000000000" pitchFamily="2" charset="2"/>
              <a:buChar char="§"/>
              <a:defRPr/>
            </a:pPr>
            <a:r>
              <a:rPr lang="en-US" sz="2000" dirty="0">
                <a:solidFill>
                  <a:prstClr val="black"/>
                </a:solidFill>
                <a:latin typeface="HelveticaNeueLT Std Cn" pitchFamily="34" charset="0"/>
              </a:rPr>
              <a:t>National Suicide Prevention Lifeline: 1-800-273-TALK (8255)</a:t>
            </a:r>
          </a:p>
          <a:p>
            <a:pPr marL="800100" lvl="1" indent="-342900">
              <a:buFont typeface="Wingdings" panose="05000000000000000000" pitchFamily="2" charset="2"/>
              <a:buChar char="§"/>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Employee wellness</a:t>
            </a:r>
          </a:p>
        </p:txBody>
      </p:sp>
    </p:spTree>
    <p:extLst>
      <p:ext uri="{BB962C8B-B14F-4D97-AF65-F5344CB8AC3E}">
        <p14:creationId xmlns:p14="http://schemas.microsoft.com/office/powerpoint/2010/main" val="590802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8" name="TextBox 7"/>
          <p:cNvSpPr txBox="1"/>
          <p:nvPr/>
        </p:nvSpPr>
        <p:spPr>
          <a:xfrm>
            <a:off x="228600" y="1295400"/>
            <a:ext cx="8610600" cy="4124206"/>
          </a:xfrm>
          <a:prstGeom prst="rect">
            <a:avLst/>
          </a:prstGeom>
          <a:noFill/>
        </p:spPr>
        <p:txBody>
          <a:bodyPr wrap="square" rtlCol="0">
            <a:spAutoFit/>
          </a:bodyPr>
          <a:lstStyle/>
          <a:p>
            <a:pPr marL="342900" lvl="0" indent="-342900">
              <a:buFont typeface="Wingdings" panose="05000000000000000000" pitchFamily="2" charset="2"/>
              <a:buChar char="§"/>
              <a:defRPr/>
            </a:pPr>
            <a:r>
              <a:rPr lang="en-US" sz="2200" dirty="0">
                <a:solidFill>
                  <a:prstClr val="black"/>
                </a:solidFill>
                <a:latin typeface="HelveticaNeueLT Std Cn" pitchFamily="34" charset="0"/>
              </a:rPr>
              <a:t>Substance Abuse</a:t>
            </a:r>
          </a:p>
          <a:p>
            <a:pPr marL="800100" lvl="1" indent="-342900">
              <a:buFont typeface="Wingdings" panose="05000000000000000000" pitchFamily="2" charset="2"/>
              <a:buChar char="§"/>
              <a:defRPr/>
            </a:pPr>
            <a:r>
              <a:rPr lang="en-US" sz="2200" dirty="0">
                <a:solidFill>
                  <a:prstClr val="black"/>
                </a:solidFill>
                <a:latin typeface="HelveticaNeueLT Std Cn" pitchFamily="34" charset="0"/>
              </a:rPr>
              <a:t>SAMHSA (https://www.samhsa.gov/)</a:t>
            </a:r>
          </a:p>
          <a:p>
            <a:pPr marL="800100" lvl="1" indent="-342900">
              <a:buFont typeface="Wingdings" panose="05000000000000000000" pitchFamily="2" charset="2"/>
              <a:buChar char="§"/>
              <a:defRPr/>
            </a:pPr>
            <a:r>
              <a:rPr lang="en-US" sz="2200" dirty="0">
                <a:solidFill>
                  <a:prstClr val="black"/>
                </a:solidFill>
                <a:latin typeface="HelveticaNeueLT Std Cn" pitchFamily="34" charset="0"/>
              </a:rPr>
              <a:t>National Council on Alcoholism and Drug Dependence (https://ncadd.org/)</a:t>
            </a:r>
          </a:p>
          <a:p>
            <a:pPr marL="1257300" lvl="2" indent="-342900">
              <a:buFont typeface="Wingdings" panose="05000000000000000000" pitchFamily="2" charset="2"/>
              <a:buChar char="§"/>
              <a:defRPr/>
            </a:pPr>
            <a:r>
              <a:rPr lang="en-US" sz="2200" dirty="0">
                <a:solidFill>
                  <a:prstClr val="black"/>
                </a:solidFill>
                <a:latin typeface="HelveticaNeueLT Std Cn" pitchFamily="34" charset="0"/>
              </a:rPr>
              <a:t>Rochester (</a:t>
            </a:r>
            <a:r>
              <a:rPr lang="en-US" sz="2200" dirty="0">
                <a:solidFill>
                  <a:prstClr val="black"/>
                </a:solidFill>
                <a:latin typeface="HelveticaNeueLT Std Cn" pitchFamily="34" charset="0"/>
                <a:hlinkClick r:id="rId4"/>
              </a:rPr>
              <a:t>https://ncadd-ra.org/resources/</a:t>
            </a:r>
            <a:r>
              <a:rPr lang="en-US" sz="2200" dirty="0">
                <a:solidFill>
                  <a:prstClr val="black"/>
                </a:solidFill>
                <a:latin typeface="HelveticaNeueLT Std Cn" pitchFamily="34" charset="0"/>
              </a:rPr>
              <a:t>)</a:t>
            </a:r>
          </a:p>
          <a:p>
            <a:pPr marL="800100" lvl="1" indent="-342900">
              <a:buFont typeface="Wingdings" panose="05000000000000000000" pitchFamily="2" charset="2"/>
              <a:buChar char="§"/>
              <a:defRPr/>
            </a:pPr>
            <a:r>
              <a:rPr lang="en-US" sz="2200" dirty="0">
                <a:solidFill>
                  <a:prstClr val="black"/>
                </a:solidFill>
                <a:latin typeface="HelveticaNeueLT Std Cn" pitchFamily="34" charset="0"/>
              </a:rPr>
              <a:t>Alcoholics Anonymous (https://www.aa.org/)</a:t>
            </a:r>
          </a:p>
          <a:p>
            <a:pPr marL="1257300" lvl="2" indent="-342900">
              <a:buFont typeface="Wingdings" panose="05000000000000000000" pitchFamily="2" charset="2"/>
              <a:buChar char="§"/>
              <a:defRPr/>
            </a:pPr>
            <a:r>
              <a:rPr lang="en-US" sz="2200" dirty="0">
                <a:solidFill>
                  <a:prstClr val="black"/>
                </a:solidFill>
                <a:latin typeface="HelveticaNeueLT Std Cn" pitchFamily="34" charset="0"/>
              </a:rPr>
              <a:t>Rochester (https://www.rochester-ny-aa.org/)</a:t>
            </a:r>
          </a:p>
          <a:p>
            <a:pPr marL="1257300" lvl="2" indent="-342900">
              <a:buFont typeface="Wingdings" panose="05000000000000000000" pitchFamily="2" charset="2"/>
              <a:buChar char="§"/>
              <a:defRPr/>
            </a:pPr>
            <a:r>
              <a:rPr lang="en-US" sz="2200" dirty="0">
                <a:solidFill>
                  <a:prstClr val="black"/>
                </a:solidFill>
                <a:latin typeface="HelveticaNeueLT Std Cn" pitchFamily="34" charset="0"/>
              </a:rPr>
              <a:t>Buffalo (https://buffaloaany.org/)</a:t>
            </a:r>
          </a:p>
          <a:p>
            <a:pPr marL="800100" lvl="1" indent="-342900">
              <a:buFont typeface="Wingdings" panose="05000000000000000000" pitchFamily="2" charset="2"/>
              <a:buChar char="§"/>
              <a:defRPr/>
            </a:pPr>
            <a:r>
              <a:rPr lang="en-US" sz="2200" dirty="0">
                <a:solidFill>
                  <a:prstClr val="black"/>
                </a:solidFill>
                <a:latin typeface="HelveticaNeueLT Std Cn" pitchFamily="34" charset="0"/>
              </a:rPr>
              <a:t>Narcotics Anonymous (https://www.na.org/)</a:t>
            </a:r>
          </a:p>
          <a:p>
            <a:pPr marL="1257300" lvl="2" indent="-342900">
              <a:buFont typeface="Wingdings" panose="05000000000000000000" pitchFamily="2" charset="2"/>
              <a:buChar char="§"/>
              <a:defRPr/>
            </a:pPr>
            <a:r>
              <a:rPr lang="en-US" sz="2200" dirty="0">
                <a:solidFill>
                  <a:prstClr val="black"/>
                </a:solidFill>
                <a:latin typeface="HelveticaNeueLT Std Cn" pitchFamily="34" charset="0"/>
              </a:rPr>
              <a:t>Rochester Area NA (https://rochesterny-na.org/)</a:t>
            </a:r>
          </a:p>
          <a:p>
            <a:pPr marL="1257300" lvl="2" indent="-342900">
              <a:buFont typeface="Wingdings" panose="05000000000000000000" pitchFamily="2" charset="2"/>
              <a:buChar char="§"/>
              <a:defRPr/>
            </a:pPr>
            <a:r>
              <a:rPr lang="en-US" sz="2200" dirty="0">
                <a:solidFill>
                  <a:prstClr val="black"/>
                </a:solidFill>
                <a:latin typeface="HelveticaNeueLT Std Cn" pitchFamily="34" charset="0"/>
              </a:rPr>
              <a:t>Buffalo (https://www.nawny.org/)</a:t>
            </a:r>
          </a:p>
          <a:p>
            <a:pPr marL="800100" lvl="1" indent="-342900">
              <a:buFont typeface="Wingdings" panose="05000000000000000000" pitchFamily="2" charset="2"/>
              <a:buChar char="§"/>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Employee wellness</a:t>
            </a:r>
          </a:p>
        </p:txBody>
      </p:sp>
    </p:spTree>
    <p:extLst>
      <p:ext uri="{BB962C8B-B14F-4D97-AF65-F5344CB8AC3E}">
        <p14:creationId xmlns:p14="http://schemas.microsoft.com/office/powerpoint/2010/main" val="167757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2867"/>
          <a:stretch/>
        </p:blipFill>
        <p:spPr bwMode="auto">
          <a:xfrm>
            <a:off x="-1" y="-14372"/>
            <a:ext cx="9144002" cy="2264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548678" y="6302008"/>
            <a:ext cx="1197507" cy="307777"/>
          </a:xfrm>
          <a:prstGeom prst="rect">
            <a:avLst/>
          </a:prstGeom>
        </p:spPr>
        <p:txBody>
          <a:bodyPr wrap="none">
            <a:spAutoFit/>
          </a:bodyPr>
          <a:lstStyle/>
          <a:p>
            <a:r>
              <a:rPr lang="en-US" sz="1400" dirty="0">
                <a:solidFill>
                  <a:srgbClr val="A31F34"/>
                </a:solidFill>
                <a:latin typeface="HelveticaNeueLT Std" pitchFamily="34" charset="0"/>
              </a:rPr>
              <a:t>hselaw.com</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36722" y="5883607"/>
            <a:ext cx="3421421" cy="364793"/>
          </a:xfrm>
          <a:prstGeom prst="rect">
            <a:avLst/>
          </a:prstGeom>
        </p:spPr>
      </p:pic>
      <p:sp>
        <p:nvSpPr>
          <p:cNvPr id="3" name="TextBox 2"/>
          <p:cNvSpPr txBox="1"/>
          <p:nvPr/>
        </p:nvSpPr>
        <p:spPr>
          <a:xfrm>
            <a:off x="228600" y="2514600"/>
            <a:ext cx="8686800" cy="3508653"/>
          </a:xfrm>
          <a:prstGeom prst="rect">
            <a:avLst/>
          </a:prstGeom>
          <a:noFill/>
        </p:spPr>
        <p:txBody>
          <a:bodyPr wrap="square" rtlCol="0">
            <a:spAutoFit/>
          </a:bodyPr>
          <a:lstStyle/>
          <a:p>
            <a:pPr algn="ctr"/>
            <a:endParaRPr lang="en-US" dirty="0"/>
          </a:p>
          <a:p>
            <a:pPr algn="ctr"/>
            <a:r>
              <a:rPr lang="en-US" sz="2400" dirty="0">
                <a:latin typeface="HelveticaNeueLT Std Med Cn"/>
              </a:rPr>
              <a:t>Chloe J. Macdonald</a:t>
            </a:r>
          </a:p>
          <a:p>
            <a:pPr algn="ctr"/>
            <a:r>
              <a:rPr lang="en-US" sz="2400" dirty="0">
                <a:latin typeface="HelveticaNeueLT Std Med Cn"/>
              </a:rPr>
              <a:t>(716) 844-3747</a:t>
            </a:r>
          </a:p>
          <a:p>
            <a:pPr algn="ctr"/>
            <a:r>
              <a:rPr lang="en-US" sz="2400" u="sng" dirty="0">
                <a:latin typeface="HelveticaNeueLT Std Med Cn"/>
                <a:hlinkClick r:id="rId4"/>
              </a:rPr>
              <a:t>cmacdonald@hselaw.com</a:t>
            </a:r>
            <a:r>
              <a:rPr lang="en-US" sz="2400" u="sng" dirty="0">
                <a:latin typeface="HelveticaNeueLT Std Med Cn"/>
              </a:rPr>
              <a:t> </a:t>
            </a:r>
          </a:p>
          <a:p>
            <a:pPr algn="ctr"/>
            <a:endParaRPr lang="en-US" sz="2400" u="sng" dirty="0">
              <a:latin typeface="HelveticaNeueLT Std Med Cn"/>
            </a:endParaRPr>
          </a:p>
          <a:p>
            <a:pPr algn="ctr"/>
            <a:r>
              <a:rPr lang="en-US" sz="2400" dirty="0">
                <a:latin typeface="HelveticaNeueLT Std Med Cn"/>
              </a:rPr>
              <a:t>Edward J. Steve</a:t>
            </a:r>
          </a:p>
          <a:p>
            <a:pPr algn="ctr"/>
            <a:r>
              <a:rPr lang="en-US" sz="2400" dirty="0">
                <a:latin typeface="HelveticaNeueLT Std Med Cn"/>
              </a:rPr>
              <a:t>(585) 231-1298</a:t>
            </a:r>
          </a:p>
          <a:p>
            <a:pPr algn="ctr"/>
            <a:r>
              <a:rPr lang="en-US" sz="2400" u="sng" dirty="0">
                <a:latin typeface="HelveticaNeueLT Std Med Cn"/>
                <a:hlinkClick r:id="rId5"/>
              </a:rPr>
              <a:t>esteve@hselaw.com</a:t>
            </a:r>
            <a:endParaRPr lang="en-US" sz="2400" u="sng" dirty="0">
              <a:latin typeface="HelveticaNeueLT Std Med Cn"/>
            </a:endParaRPr>
          </a:p>
          <a:p>
            <a:pPr algn="ctr"/>
            <a:endParaRPr lang="en-US" u="sng" dirty="0"/>
          </a:p>
          <a:p>
            <a:pPr algn="ctr"/>
            <a:endParaRPr lang="en-US" u="sng" dirty="0"/>
          </a:p>
        </p:txBody>
      </p:sp>
    </p:spTree>
    <p:extLst>
      <p:ext uri="{BB962C8B-B14F-4D97-AF65-F5344CB8AC3E}">
        <p14:creationId xmlns:p14="http://schemas.microsoft.com/office/powerpoint/2010/main" val="4276897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Wage and hour</a:t>
            </a:r>
          </a:p>
        </p:txBody>
      </p:sp>
      <p:sp>
        <p:nvSpPr>
          <p:cNvPr id="5" name="TextBox 4">
            <a:extLst>
              <a:ext uri="{FF2B5EF4-FFF2-40B4-BE49-F238E27FC236}">
                <a16:creationId xmlns:a16="http://schemas.microsoft.com/office/drawing/2014/main" id="{03A9D899-B67F-4C33-B12F-5B1504FC9806}"/>
              </a:ext>
            </a:extLst>
          </p:cNvPr>
          <p:cNvSpPr txBox="1"/>
          <p:nvPr/>
        </p:nvSpPr>
        <p:spPr>
          <a:xfrm>
            <a:off x="266700" y="1295400"/>
            <a:ext cx="8610600" cy="600164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rPr>
              <a:t>Minimum Wage</a:t>
            </a:r>
          </a:p>
          <a:p>
            <a:pPr marL="800100" lvl="1" indent="-342900">
              <a:buFont typeface="Wingdings" panose="05000000000000000000" pitchFamily="2" charset="2"/>
              <a:buChar char="§"/>
              <a:defRPr/>
            </a:pPr>
            <a:r>
              <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rPr>
              <a:t>NYC/Long Island/Westchester – </a:t>
            </a:r>
            <a:r>
              <a:rPr lang="en-US" sz="2800" dirty="0">
                <a:solidFill>
                  <a:prstClr val="black"/>
                </a:solidFill>
                <a:latin typeface="HelveticaNeueLT Std Cn" pitchFamily="34" charset="0"/>
              </a:rPr>
              <a:t>$15.00</a:t>
            </a:r>
          </a:p>
          <a:p>
            <a:pPr marL="800100" lvl="1" indent="-342900">
              <a:buFont typeface="Wingdings" panose="05000000000000000000" pitchFamily="2" charset="2"/>
              <a:buChar char="§"/>
              <a:defRPr/>
            </a:pPr>
            <a:r>
              <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rPr>
              <a:t>Remainder of NYS - $13.20</a:t>
            </a:r>
          </a:p>
          <a:p>
            <a:pPr marL="800100" lvl="1" indent="-342900">
              <a:buFont typeface="Wingdings" panose="05000000000000000000" pitchFamily="2" charset="2"/>
              <a:buChar char="§"/>
              <a:defRPr/>
            </a:pPr>
            <a:r>
              <a:rPr lang="en-US" sz="2800" dirty="0">
                <a:solidFill>
                  <a:prstClr val="black"/>
                </a:solidFill>
                <a:latin typeface="HelveticaNeueLT Std Cn" pitchFamily="34" charset="0"/>
              </a:rPr>
              <a:t>Food Service - $15.00</a:t>
            </a:r>
          </a:p>
          <a:p>
            <a:pPr marL="800100" lvl="1" indent="-342900">
              <a:buFont typeface="Wingdings" panose="05000000000000000000" pitchFamily="2" charset="2"/>
              <a:buChar char="§"/>
              <a:defRPr/>
            </a:pPr>
            <a:endParaRPr kumimoji="0" lang="en-US" sz="14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342900" indent="-342900">
              <a:buFont typeface="Wingdings" panose="05000000000000000000" pitchFamily="2" charset="2"/>
              <a:buChar char="§"/>
              <a:defRPr/>
            </a:pPr>
            <a:r>
              <a:rPr lang="en-US" sz="2800" dirty="0">
                <a:solidFill>
                  <a:prstClr val="black"/>
                </a:solidFill>
                <a:latin typeface="HelveticaNeueLT Std Cn" pitchFamily="34" charset="0"/>
              </a:rPr>
              <a:t>Exempt Salary Basis</a:t>
            </a:r>
          </a:p>
          <a:p>
            <a:pPr marL="800100" lvl="1" indent="-342900">
              <a:buFont typeface="Wingdings" panose="05000000000000000000" pitchFamily="2" charset="2"/>
              <a:buChar char="§"/>
              <a:defRPr/>
            </a:pPr>
            <a:r>
              <a:rPr lang="en-US" sz="2800" dirty="0">
                <a:solidFill>
                  <a:prstClr val="black"/>
                </a:solidFill>
                <a:latin typeface="HelveticaNeueLT Std Cn" pitchFamily="34" charset="0"/>
              </a:rPr>
              <a:t>NYC/Long Island/Westchester</a:t>
            </a:r>
          </a:p>
          <a:p>
            <a:pPr marL="1257300" lvl="2" indent="-342900">
              <a:buFont typeface="Wingdings" panose="05000000000000000000" pitchFamily="2" charset="2"/>
              <a:buChar char="§"/>
              <a:defRPr/>
            </a:pPr>
            <a:r>
              <a:rPr lang="en-US" sz="2800" dirty="0">
                <a:solidFill>
                  <a:prstClr val="black"/>
                </a:solidFill>
                <a:latin typeface="HelveticaNeueLT Std Cn" pitchFamily="34" charset="0"/>
              </a:rPr>
              <a:t>$1,125.00/week</a:t>
            </a:r>
          </a:p>
          <a:p>
            <a:pPr marL="1257300" lvl="2" indent="-342900">
              <a:buFont typeface="Wingdings" panose="05000000000000000000" pitchFamily="2" charset="2"/>
              <a:buChar char="§"/>
              <a:defRPr/>
            </a:pPr>
            <a:r>
              <a:rPr lang="en-US" sz="2800" dirty="0">
                <a:solidFill>
                  <a:prstClr val="black"/>
                </a:solidFill>
                <a:latin typeface="HelveticaNeueLT Std Cn" pitchFamily="34" charset="0"/>
              </a:rPr>
              <a:t>$58,500 annually</a:t>
            </a:r>
          </a:p>
          <a:p>
            <a:pPr marL="800100" lvl="1" indent="-342900">
              <a:buFont typeface="Wingdings" panose="05000000000000000000" pitchFamily="2" charset="2"/>
              <a:buChar char="§"/>
              <a:defRPr/>
            </a:pPr>
            <a:r>
              <a:rPr lang="en-US" sz="2800" dirty="0">
                <a:solidFill>
                  <a:prstClr val="black"/>
                </a:solidFill>
                <a:latin typeface="HelveticaNeueLT Std Cn" pitchFamily="34" charset="0"/>
              </a:rPr>
              <a:t>Remainder of NYS</a:t>
            </a:r>
          </a:p>
          <a:p>
            <a:pPr marL="1257300" lvl="2" indent="-342900">
              <a:buFont typeface="Wingdings" panose="05000000000000000000" pitchFamily="2" charset="2"/>
              <a:buChar char="§"/>
              <a:defRPr/>
            </a:pPr>
            <a:r>
              <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rPr>
              <a:t>$990.00/week</a:t>
            </a:r>
          </a:p>
          <a:p>
            <a:pPr marL="1257300" lvl="2" indent="-342900">
              <a:buFont typeface="Wingdings" panose="05000000000000000000" pitchFamily="2" charset="2"/>
              <a:buChar char="§"/>
              <a:defRPr/>
            </a:pPr>
            <a:r>
              <a:rPr lang="en-US" sz="2800" dirty="0">
                <a:solidFill>
                  <a:prstClr val="black"/>
                </a:solidFill>
                <a:latin typeface="HelveticaNeueLT Std Cn" pitchFamily="34" charset="0"/>
              </a:rPr>
              <a:t>$51,480 annually</a:t>
            </a:r>
            <a:endPar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1257300" lvl="2" indent="-342900">
              <a:buFont typeface="Wingdings" panose="05000000000000000000" pitchFamily="2" charset="2"/>
              <a:buChar char="§"/>
              <a:defRPr/>
            </a:pPr>
            <a:endPar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
        <p:nvSpPr>
          <p:cNvPr id="7" name="TextBox 7">
            <a:extLst>
              <a:ext uri="{FF2B5EF4-FFF2-40B4-BE49-F238E27FC236}">
                <a16:creationId xmlns:a16="http://schemas.microsoft.com/office/drawing/2014/main" id="{BA1CEC3D-0688-4959-A330-346AC4EC8B83}"/>
              </a:ext>
            </a:extLst>
          </p:cNvPr>
          <p:cNvSpPr txBox="1"/>
          <p:nvPr/>
        </p:nvSpPr>
        <p:spPr>
          <a:xfrm>
            <a:off x="266700" y="3228945"/>
            <a:ext cx="861060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Tree>
    <p:extLst>
      <p:ext uri="{BB962C8B-B14F-4D97-AF65-F5344CB8AC3E}">
        <p14:creationId xmlns:p14="http://schemas.microsoft.com/office/powerpoint/2010/main" val="25115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Wage and hour</a:t>
            </a:r>
          </a:p>
        </p:txBody>
      </p:sp>
      <p:sp>
        <p:nvSpPr>
          <p:cNvPr id="5" name="TextBox 4">
            <a:extLst>
              <a:ext uri="{FF2B5EF4-FFF2-40B4-BE49-F238E27FC236}">
                <a16:creationId xmlns:a16="http://schemas.microsoft.com/office/drawing/2014/main" id="{03A9D899-B67F-4C33-B12F-5B1504FC9806}"/>
              </a:ext>
            </a:extLst>
          </p:cNvPr>
          <p:cNvSpPr txBox="1"/>
          <p:nvPr/>
        </p:nvSpPr>
        <p:spPr>
          <a:xfrm>
            <a:off x="266700" y="1295400"/>
            <a:ext cx="8610600" cy="6001643"/>
          </a:xfrm>
          <a:prstGeom prst="rect">
            <a:avLst/>
          </a:prstGeom>
          <a:noFill/>
        </p:spPr>
        <p:txBody>
          <a:bodyPr wrap="square" rtlCol="0">
            <a:spAutoFit/>
          </a:bodyPr>
          <a:lstStyle/>
          <a:p>
            <a:pPr marL="461963" lvl="2" indent="-461963">
              <a:buFont typeface="Wingdings" panose="05000000000000000000" pitchFamily="2" charset="2"/>
              <a:buChar char="§"/>
              <a:defRPr/>
            </a:pPr>
            <a:r>
              <a:rPr lang="en-US" sz="2800" dirty="0">
                <a:solidFill>
                  <a:prstClr val="black"/>
                </a:solidFill>
                <a:latin typeface="HelveticaNeueLT Std Cn" pitchFamily="34" charset="0"/>
              </a:rPr>
              <a:t>Class Actions for Late Payroll</a:t>
            </a:r>
          </a:p>
          <a:p>
            <a:pPr marL="461963" lvl="2" indent="-461963">
              <a:buFont typeface="Wingdings" panose="05000000000000000000" pitchFamily="2" charset="2"/>
              <a:buChar char="§"/>
              <a:defRPr/>
            </a:pPr>
            <a:r>
              <a:rPr lang="en-US" sz="2800" i="1" dirty="0">
                <a:solidFill>
                  <a:prstClr val="black"/>
                </a:solidFill>
                <a:latin typeface="HelveticaNeueLT Std Cn" pitchFamily="34" charset="0"/>
              </a:rPr>
              <a:t>Phillips v. Max Finkelstein, Inc.</a:t>
            </a:r>
            <a:r>
              <a:rPr lang="en-US" sz="2800" dirty="0">
                <a:solidFill>
                  <a:prstClr val="black"/>
                </a:solidFill>
                <a:latin typeface="HelveticaNeueLT Std Cn" pitchFamily="34" charset="0"/>
              </a:rPr>
              <a:t>, 73 Misc. 3d 1 (N.Y. App. Term. 2021)</a:t>
            </a:r>
          </a:p>
          <a:p>
            <a:pPr marL="919163" lvl="3" indent="-461963">
              <a:buFont typeface="Wingdings" panose="05000000000000000000" pitchFamily="2" charset="2"/>
              <a:buChar char="§"/>
              <a:defRPr/>
            </a:pPr>
            <a:r>
              <a:rPr lang="en-US" sz="2800" dirty="0">
                <a:solidFill>
                  <a:prstClr val="black"/>
                </a:solidFill>
                <a:latin typeface="HelveticaNeueLT Std Cn" pitchFamily="34" charset="0"/>
              </a:rPr>
              <a:t>Employees who were not paid on time may be entitled to the amount of pay that was paid late, as liquidated damages, plus attorneys’ fees, costs, and pre-judgment and post-judgment interest</a:t>
            </a:r>
          </a:p>
          <a:p>
            <a:pPr marL="919163" lvl="3" indent="-461963">
              <a:buFont typeface="Wingdings" panose="05000000000000000000" pitchFamily="2" charset="2"/>
              <a:buChar char="§"/>
              <a:defRPr/>
            </a:pPr>
            <a:r>
              <a:rPr lang="en-US" sz="2800" dirty="0">
                <a:solidFill>
                  <a:prstClr val="black"/>
                </a:solidFill>
                <a:latin typeface="HelveticaNeueLT Std Cn" pitchFamily="34" charset="0"/>
              </a:rPr>
              <a:t>This is recoverable even if the employer fixes the mistake before the claim</a:t>
            </a:r>
          </a:p>
          <a:p>
            <a:pPr marL="919163" lvl="3" indent="-461963">
              <a:buFont typeface="Wingdings" panose="05000000000000000000" pitchFamily="2" charset="2"/>
              <a:buChar char="§"/>
              <a:defRPr/>
            </a:pPr>
            <a:r>
              <a:rPr lang="en-US" sz="2800" dirty="0">
                <a:solidFill>
                  <a:prstClr val="black"/>
                </a:solidFill>
                <a:latin typeface="HelveticaNeueLT Std Cn" pitchFamily="34" charset="0"/>
              </a:rPr>
              <a:t>Claims can be brought as class actions</a:t>
            </a:r>
          </a:p>
          <a:p>
            <a:pPr marL="461963" lvl="2" indent="-461963">
              <a:buFont typeface="Wingdings" panose="05000000000000000000" pitchFamily="2" charset="2"/>
              <a:buChar char="§"/>
              <a:defRPr/>
            </a:pPr>
            <a:endParaRPr lang="en-US" sz="2800" dirty="0">
              <a:solidFill>
                <a:prstClr val="black"/>
              </a:solidFill>
              <a:latin typeface="HelveticaNeueLT Std Cn" pitchFamily="34" charset="0"/>
            </a:endParaRPr>
          </a:p>
          <a:p>
            <a:pPr lvl="2">
              <a:defRPr/>
            </a:pPr>
            <a:endPar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
        <p:nvSpPr>
          <p:cNvPr id="7" name="TextBox 7">
            <a:extLst>
              <a:ext uri="{FF2B5EF4-FFF2-40B4-BE49-F238E27FC236}">
                <a16:creationId xmlns:a16="http://schemas.microsoft.com/office/drawing/2014/main" id="{BA1CEC3D-0688-4959-A330-346AC4EC8B83}"/>
              </a:ext>
            </a:extLst>
          </p:cNvPr>
          <p:cNvSpPr txBox="1"/>
          <p:nvPr/>
        </p:nvSpPr>
        <p:spPr>
          <a:xfrm>
            <a:off x="266700" y="3228945"/>
            <a:ext cx="861060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Tree>
    <p:extLst>
      <p:ext uri="{BB962C8B-B14F-4D97-AF65-F5344CB8AC3E}">
        <p14:creationId xmlns:p14="http://schemas.microsoft.com/office/powerpoint/2010/main" val="527530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Wage and hour</a:t>
            </a:r>
          </a:p>
        </p:txBody>
      </p:sp>
      <p:sp>
        <p:nvSpPr>
          <p:cNvPr id="5" name="TextBox 4">
            <a:extLst>
              <a:ext uri="{FF2B5EF4-FFF2-40B4-BE49-F238E27FC236}">
                <a16:creationId xmlns:a16="http://schemas.microsoft.com/office/drawing/2014/main" id="{03A9D899-B67F-4C33-B12F-5B1504FC9806}"/>
              </a:ext>
            </a:extLst>
          </p:cNvPr>
          <p:cNvSpPr txBox="1"/>
          <p:nvPr/>
        </p:nvSpPr>
        <p:spPr>
          <a:xfrm>
            <a:off x="266700" y="1295400"/>
            <a:ext cx="8610600" cy="6863417"/>
          </a:xfrm>
          <a:prstGeom prst="rect">
            <a:avLst/>
          </a:prstGeom>
          <a:noFill/>
        </p:spPr>
        <p:txBody>
          <a:bodyPr wrap="square" rtlCol="0">
            <a:spAutoFit/>
          </a:bodyPr>
          <a:lstStyle/>
          <a:p>
            <a:pPr marL="461963" lvl="2" indent="-461963">
              <a:buFont typeface="Wingdings" panose="05000000000000000000" pitchFamily="2" charset="2"/>
              <a:buChar char="§"/>
              <a:defRPr/>
            </a:pPr>
            <a:r>
              <a:rPr lang="en-US" sz="2800" dirty="0">
                <a:solidFill>
                  <a:prstClr val="black"/>
                </a:solidFill>
                <a:latin typeface="HelveticaNeueLT Std Cn" pitchFamily="34" charset="0"/>
              </a:rPr>
              <a:t>What is a manual worker?</a:t>
            </a:r>
          </a:p>
          <a:p>
            <a:pPr marL="461963" lvl="2" indent="-461963">
              <a:buFont typeface="Wingdings" panose="05000000000000000000" pitchFamily="2" charset="2"/>
              <a:buChar char="§"/>
              <a:defRPr/>
            </a:pPr>
            <a:endParaRPr lang="en-US" sz="1200" dirty="0">
              <a:solidFill>
                <a:prstClr val="black"/>
              </a:solidFill>
              <a:latin typeface="HelveticaNeueLT Std Cn" pitchFamily="34" charset="0"/>
            </a:endParaRPr>
          </a:p>
          <a:p>
            <a:pPr marL="0" lvl="2" algn="just">
              <a:defRPr/>
            </a:pPr>
            <a:r>
              <a:rPr lang="en-US" sz="2800" dirty="0">
                <a:solidFill>
                  <a:prstClr val="black"/>
                </a:solidFill>
                <a:latin typeface="HelveticaNeueLT Std Cn" pitchFamily="34" charset="0"/>
              </a:rPr>
              <a:t>Section 190(4) of the New York State Labor Law defines a “manual worker” as “a mechanic, workingman or laborer.” It has been the longstanding interpretation of this Department that individuals who spend more than 25% of working time engaged in “physical labor” fit within the meaning of the term “manual worker.” Furthermore, the term “physical labor” has been interpreted broadly to include countless physical tasks performed by employees.</a:t>
            </a:r>
          </a:p>
          <a:p>
            <a:pPr marL="0" lvl="2">
              <a:defRPr/>
            </a:pPr>
            <a:endParaRPr lang="en-US" sz="2800" dirty="0">
              <a:solidFill>
                <a:prstClr val="black"/>
              </a:solidFill>
              <a:latin typeface="HelveticaNeueLT Std Cn" pitchFamily="34" charset="0"/>
            </a:endParaRPr>
          </a:p>
          <a:p>
            <a:pPr marL="461963" lvl="2" indent="-461963">
              <a:buFont typeface="Wingdings" panose="05000000000000000000" pitchFamily="2" charset="2"/>
              <a:buChar char="§"/>
              <a:defRPr/>
            </a:pPr>
            <a:endParaRPr lang="en-US" sz="2800" dirty="0">
              <a:solidFill>
                <a:prstClr val="black"/>
              </a:solidFill>
              <a:latin typeface="HelveticaNeueLT Std Cn" pitchFamily="34" charset="0"/>
            </a:endParaRPr>
          </a:p>
          <a:p>
            <a:pPr marL="461963" lvl="2" indent="-461963">
              <a:buFont typeface="Wingdings" panose="05000000000000000000" pitchFamily="2" charset="2"/>
              <a:buChar char="§"/>
              <a:defRPr/>
            </a:pPr>
            <a:endParaRPr lang="en-US" sz="2800" dirty="0">
              <a:solidFill>
                <a:prstClr val="black"/>
              </a:solidFill>
              <a:latin typeface="HelveticaNeueLT Std Cn" pitchFamily="34" charset="0"/>
            </a:endParaRPr>
          </a:p>
          <a:p>
            <a:pPr lvl="2">
              <a:defRPr/>
            </a:pPr>
            <a:endPar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
        <p:nvSpPr>
          <p:cNvPr id="7" name="TextBox 7">
            <a:extLst>
              <a:ext uri="{FF2B5EF4-FFF2-40B4-BE49-F238E27FC236}">
                <a16:creationId xmlns:a16="http://schemas.microsoft.com/office/drawing/2014/main" id="{BA1CEC3D-0688-4959-A330-346AC4EC8B83}"/>
              </a:ext>
            </a:extLst>
          </p:cNvPr>
          <p:cNvSpPr txBox="1"/>
          <p:nvPr/>
        </p:nvSpPr>
        <p:spPr>
          <a:xfrm>
            <a:off x="266700" y="3228945"/>
            <a:ext cx="861060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Tree>
    <p:extLst>
      <p:ext uri="{BB962C8B-B14F-4D97-AF65-F5344CB8AC3E}">
        <p14:creationId xmlns:p14="http://schemas.microsoft.com/office/powerpoint/2010/main" val="2828749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6" name="TextBox 5">
            <a:extLst>
              <a:ext uri="{FF2B5EF4-FFF2-40B4-BE49-F238E27FC236}">
                <a16:creationId xmlns:a16="http://schemas.microsoft.com/office/drawing/2014/main" id="{1D460913-4EEC-4459-8B30-7C766776927B}"/>
              </a:ext>
            </a:extLst>
          </p:cNvPr>
          <p:cNvSpPr txBox="1"/>
          <p:nvPr/>
        </p:nvSpPr>
        <p:spPr>
          <a:xfrm>
            <a:off x="812804"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rPr>
              <a:t>Wage and hour</a:t>
            </a:r>
          </a:p>
        </p:txBody>
      </p:sp>
      <p:sp>
        <p:nvSpPr>
          <p:cNvPr id="5" name="TextBox 4">
            <a:extLst>
              <a:ext uri="{FF2B5EF4-FFF2-40B4-BE49-F238E27FC236}">
                <a16:creationId xmlns:a16="http://schemas.microsoft.com/office/drawing/2014/main" id="{03A9D899-B67F-4C33-B12F-5B1504FC9806}"/>
              </a:ext>
            </a:extLst>
          </p:cNvPr>
          <p:cNvSpPr txBox="1"/>
          <p:nvPr/>
        </p:nvSpPr>
        <p:spPr>
          <a:xfrm>
            <a:off x="266700" y="1295400"/>
            <a:ext cx="8610600" cy="5570756"/>
          </a:xfrm>
          <a:prstGeom prst="rect">
            <a:avLst/>
          </a:prstGeom>
          <a:noFill/>
        </p:spPr>
        <p:txBody>
          <a:bodyPr wrap="square" rtlCol="0">
            <a:spAutoFit/>
          </a:bodyPr>
          <a:lstStyle/>
          <a:p>
            <a:pPr marL="0" lvl="2" algn="ctr">
              <a:defRPr/>
            </a:pPr>
            <a:r>
              <a:rPr lang="en-US" sz="2800" b="1" u="sng" dirty="0">
                <a:solidFill>
                  <a:prstClr val="black"/>
                </a:solidFill>
                <a:latin typeface="HelveticaNeueLT Std Cn" pitchFamily="34" charset="0"/>
              </a:rPr>
              <a:t>TAKEAWAYS</a:t>
            </a:r>
          </a:p>
          <a:p>
            <a:pPr marL="0" lvl="2" algn="ctr">
              <a:defRPr/>
            </a:pPr>
            <a:endParaRPr lang="en-US" b="1" u="sng" dirty="0">
              <a:solidFill>
                <a:prstClr val="black"/>
              </a:solidFill>
              <a:latin typeface="HelveticaNeueLT Std Cn" pitchFamily="34" charset="0"/>
            </a:endParaRPr>
          </a:p>
          <a:p>
            <a:pPr marL="461963" lvl="2" indent="-461963">
              <a:buFont typeface="Wingdings" panose="05000000000000000000" pitchFamily="2" charset="2"/>
              <a:buChar char="§"/>
              <a:defRPr/>
            </a:pPr>
            <a:r>
              <a:rPr lang="en-US" sz="2800" dirty="0">
                <a:solidFill>
                  <a:prstClr val="black"/>
                </a:solidFill>
                <a:latin typeface="HelveticaNeueLT Std Cn" pitchFamily="34" charset="0"/>
              </a:rPr>
              <a:t>Be sure you are paying at or above minimum wage</a:t>
            </a:r>
          </a:p>
          <a:p>
            <a:pPr marL="461963" lvl="2" indent="-461963">
              <a:buFont typeface="Wingdings" panose="05000000000000000000" pitchFamily="2" charset="2"/>
              <a:buChar char="§"/>
              <a:defRPr/>
            </a:pPr>
            <a:r>
              <a:rPr lang="en-US" sz="2800" dirty="0">
                <a:solidFill>
                  <a:prstClr val="black"/>
                </a:solidFill>
                <a:latin typeface="HelveticaNeueLT Std Cn" pitchFamily="34" charset="0"/>
              </a:rPr>
              <a:t>Exempt employees generally have to meet the salary threshold</a:t>
            </a:r>
          </a:p>
          <a:p>
            <a:pPr marL="461963" lvl="2" indent="-461963">
              <a:buFont typeface="Wingdings" panose="05000000000000000000" pitchFamily="2" charset="2"/>
              <a:buChar char="§"/>
              <a:defRPr/>
            </a:pPr>
            <a:r>
              <a:rPr lang="en-US" sz="2800" dirty="0">
                <a:solidFill>
                  <a:prstClr val="black"/>
                </a:solidFill>
                <a:latin typeface="HelveticaNeueLT Std Cn" pitchFamily="34" charset="0"/>
              </a:rPr>
              <a:t>Pay manual workers on time</a:t>
            </a:r>
          </a:p>
          <a:p>
            <a:pPr marL="919163" lvl="3" indent="-461963">
              <a:buFont typeface="Wingdings" panose="05000000000000000000" pitchFamily="2" charset="2"/>
              <a:buChar char="§"/>
              <a:defRPr/>
            </a:pPr>
            <a:r>
              <a:rPr lang="en-US" sz="2800" dirty="0">
                <a:solidFill>
                  <a:prstClr val="black"/>
                </a:solidFill>
                <a:latin typeface="HelveticaNeueLT Std Cn" pitchFamily="34" charset="0"/>
              </a:rPr>
              <a:t>Generally weekly</a:t>
            </a:r>
          </a:p>
          <a:p>
            <a:pPr marL="919163" lvl="3" indent="-461963">
              <a:buFont typeface="Wingdings" panose="05000000000000000000" pitchFamily="2" charset="2"/>
              <a:buChar char="§"/>
              <a:defRPr/>
            </a:pPr>
            <a:r>
              <a:rPr lang="en-US" sz="2800" dirty="0">
                <a:solidFill>
                  <a:prstClr val="black"/>
                </a:solidFill>
                <a:latin typeface="HelveticaNeueLT Std Cn" pitchFamily="34" charset="0"/>
              </a:rPr>
              <a:t>Not-for-Profits may pay semi-monthly</a:t>
            </a:r>
          </a:p>
          <a:p>
            <a:pPr marL="919163" lvl="3" indent="-461963">
              <a:buFont typeface="Wingdings" panose="05000000000000000000" pitchFamily="2" charset="2"/>
              <a:buChar char="§"/>
              <a:defRPr/>
            </a:pPr>
            <a:r>
              <a:rPr lang="en-US" sz="2800" dirty="0">
                <a:solidFill>
                  <a:prstClr val="black"/>
                </a:solidFill>
                <a:latin typeface="HelveticaNeueLT Std Cn" pitchFamily="34" charset="0"/>
              </a:rPr>
              <a:t>Federal, state and local government employers are not covered</a:t>
            </a:r>
          </a:p>
          <a:p>
            <a:pPr lvl="2">
              <a:defRPr/>
            </a:pPr>
            <a:endPar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
        <p:nvSpPr>
          <p:cNvPr id="7" name="TextBox 7">
            <a:extLst>
              <a:ext uri="{FF2B5EF4-FFF2-40B4-BE49-F238E27FC236}">
                <a16:creationId xmlns:a16="http://schemas.microsoft.com/office/drawing/2014/main" id="{BA1CEC3D-0688-4959-A330-346AC4EC8B83}"/>
              </a:ext>
            </a:extLst>
          </p:cNvPr>
          <p:cNvSpPr txBox="1"/>
          <p:nvPr/>
        </p:nvSpPr>
        <p:spPr>
          <a:xfrm>
            <a:off x="266700" y="3228945"/>
            <a:ext cx="8610600" cy="40011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Tree>
    <p:extLst>
      <p:ext uri="{BB962C8B-B14F-4D97-AF65-F5344CB8AC3E}">
        <p14:creationId xmlns:p14="http://schemas.microsoft.com/office/powerpoint/2010/main" val="3225206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6" name="TextBox 5">
            <a:extLst>
              <a:ext uri="{FF2B5EF4-FFF2-40B4-BE49-F238E27FC236}">
                <a16:creationId xmlns:a16="http://schemas.microsoft.com/office/drawing/2014/main" id="{1D460913-4EEC-4459-8B30-7C766776927B}"/>
              </a:ext>
            </a:extLst>
          </p:cNvPr>
          <p:cNvSpPr txBox="1"/>
          <p:nvPr/>
        </p:nvSpPr>
        <p:spPr>
          <a:xfrm>
            <a:off x="762000"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cap="all" dirty="0">
                <a:solidFill>
                  <a:prstClr val="white"/>
                </a:solidFill>
                <a:latin typeface="HelveticaNeueLT Std Cn" pitchFamily="34" charset="0"/>
              </a:rPr>
              <a:t>PAID FAMILY LEAVE </a:t>
            </a:r>
            <a:endPar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endParaRPr>
          </a:p>
        </p:txBody>
      </p:sp>
      <p:sp>
        <p:nvSpPr>
          <p:cNvPr id="5" name="TextBox 4">
            <a:extLst>
              <a:ext uri="{FF2B5EF4-FFF2-40B4-BE49-F238E27FC236}">
                <a16:creationId xmlns:a16="http://schemas.microsoft.com/office/drawing/2014/main" id="{03A9D899-B67F-4C33-B12F-5B1504FC9806}"/>
              </a:ext>
            </a:extLst>
          </p:cNvPr>
          <p:cNvSpPr txBox="1"/>
          <p:nvPr/>
        </p:nvSpPr>
        <p:spPr>
          <a:xfrm>
            <a:off x="266700" y="1295400"/>
            <a:ext cx="8610600" cy="6001643"/>
          </a:xfrm>
          <a:prstGeom prst="rect">
            <a:avLst/>
          </a:prstGeom>
          <a:noFill/>
        </p:spPr>
        <p:txBody>
          <a:bodyPr wrap="square" rtlCol="0">
            <a:spAutoFit/>
          </a:bodyPr>
          <a:lstStyle/>
          <a:p>
            <a:pPr marL="461963" lvl="2" indent="-461963">
              <a:buFont typeface="Wingdings" panose="05000000000000000000" pitchFamily="2" charset="2"/>
              <a:buChar char="§"/>
              <a:defRPr/>
            </a:pPr>
            <a:r>
              <a:rPr lang="en-US" sz="2800" dirty="0">
                <a:solidFill>
                  <a:prstClr val="black"/>
                </a:solidFill>
                <a:latin typeface="HelveticaNeueLT Std Cn" pitchFamily="34" charset="0"/>
              </a:rPr>
              <a:t>Up to 12 weeks of leave at 67% of their average weekly wage (up to cap).</a:t>
            </a:r>
          </a:p>
          <a:p>
            <a:pPr marL="461963" lvl="2" indent="-461963">
              <a:buFont typeface="Wingdings" panose="05000000000000000000" pitchFamily="2" charset="2"/>
              <a:buChar char="§"/>
              <a:defRPr/>
            </a:pPr>
            <a:r>
              <a:rPr lang="en-US" sz="2800" dirty="0">
                <a:solidFill>
                  <a:prstClr val="black"/>
                </a:solidFill>
                <a:latin typeface="HelveticaNeueLT Std Cn" pitchFamily="34" charset="0"/>
              </a:rPr>
              <a:t>2022 increases:</a:t>
            </a:r>
          </a:p>
          <a:p>
            <a:pPr marL="919163" lvl="3" indent="-461963">
              <a:buFont typeface="Wingdings" panose="05000000000000000000" pitchFamily="2" charset="2"/>
              <a:buChar char="§"/>
              <a:defRPr/>
            </a:pPr>
            <a:r>
              <a:rPr lang="en-US" sz="2800" dirty="0">
                <a:solidFill>
                  <a:prstClr val="black"/>
                </a:solidFill>
                <a:latin typeface="HelveticaNeueLT Std Cn" pitchFamily="34" charset="0"/>
              </a:rPr>
              <a:t>State Average Weekly Wage increased to $1,594.57 </a:t>
            </a:r>
          </a:p>
          <a:p>
            <a:pPr marL="919163" lvl="3" indent="-461963">
              <a:buFont typeface="Wingdings" panose="05000000000000000000" pitchFamily="2" charset="2"/>
              <a:buChar char="§"/>
              <a:defRPr/>
            </a:pPr>
            <a:r>
              <a:rPr lang="en-US" sz="2800" dirty="0">
                <a:solidFill>
                  <a:prstClr val="black"/>
                </a:solidFill>
                <a:latin typeface="HelveticaNeueLT Std Cn" pitchFamily="34" charset="0"/>
              </a:rPr>
              <a:t>Maximum weekly benefit is $1,068.36 (~$96 increase from 2021)</a:t>
            </a:r>
          </a:p>
          <a:p>
            <a:pPr marL="919163" lvl="3" indent="-461963">
              <a:buFont typeface="Wingdings" panose="05000000000000000000" pitchFamily="2" charset="2"/>
              <a:buChar char="§"/>
              <a:defRPr/>
            </a:pPr>
            <a:r>
              <a:rPr lang="en-US" sz="2800" dirty="0">
                <a:latin typeface="HelveticaNeueLT Std Cn"/>
              </a:rPr>
              <a:t>Maximum annual contribution is $423.71</a:t>
            </a:r>
            <a:endParaRPr lang="en-US" sz="2800" dirty="0">
              <a:solidFill>
                <a:prstClr val="black"/>
              </a:solidFill>
              <a:latin typeface="HelveticaNeueLT Std Cn"/>
            </a:endParaRPr>
          </a:p>
          <a:p>
            <a:pPr marL="461963" lvl="2" indent="-461963">
              <a:buFont typeface="Wingdings" panose="05000000000000000000" pitchFamily="2" charset="2"/>
              <a:buChar char="§"/>
              <a:defRPr/>
            </a:pPr>
            <a:r>
              <a:rPr lang="en-US" sz="2800" dirty="0">
                <a:solidFill>
                  <a:prstClr val="black"/>
                </a:solidFill>
                <a:latin typeface="HelveticaNeueLT Std Cn" pitchFamily="34" charset="0"/>
              </a:rPr>
              <a:t>Per new law signed in November of 2021, </a:t>
            </a:r>
            <a:r>
              <a:rPr lang="en-US" sz="2800" u="sng" dirty="0">
                <a:solidFill>
                  <a:prstClr val="black"/>
                </a:solidFill>
                <a:latin typeface="HelveticaNeueLT Std Cn" pitchFamily="34" charset="0"/>
              </a:rPr>
              <a:t>effective January 1, 2023</a:t>
            </a:r>
            <a:r>
              <a:rPr lang="en-US" sz="2800" dirty="0">
                <a:solidFill>
                  <a:prstClr val="black"/>
                </a:solidFill>
                <a:latin typeface="HelveticaNeueLT Std Cn" pitchFamily="34" charset="0"/>
              </a:rPr>
              <a:t>, siblings included in definition of family member. </a:t>
            </a:r>
          </a:p>
          <a:p>
            <a:pPr marL="0" lvl="2">
              <a:defRPr/>
            </a:pPr>
            <a:endParaRPr lang="en-US" sz="2800" dirty="0">
              <a:solidFill>
                <a:prstClr val="black"/>
              </a:solidFill>
              <a:latin typeface="HelveticaNeueLT Std Cn" pitchFamily="34" charset="0"/>
            </a:endParaRPr>
          </a:p>
          <a:p>
            <a:pPr lvl="2">
              <a:defRPr/>
            </a:pPr>
            <a:endPar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Tree>
    <p:extLst>
      <p:ext uri="{BB962C8B-B14F-4D97-AF65-F5344CB8AC3E}">
        <p14:creationId xmlns:p14="http://schemas.microsoft.com/office/powerpoint/2010/main" val="3595780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6096000"/>
            <a:ext cx="2520696" cy="595509"/>
          </a:xfrm>
          <a:prstGeom prst="rect">
            <a:avLst/>
          </a:prstGeom>
        </p:spPr>
      </p:pic>
      <p:sp>
        <p:nvSpPr>
          <p:cNvPr id="6" name="TextBox 5">
            <a:extLst>
              <a:ext uri="{FF2B5EF4-FFF2-40B4-BE49-F238E27FC236}">
                <a16:creationId xmlns:a16="http://schemas.microsoft.com/office/drawing/2014/main" id="{1D460913-4EEC-4459-8B30-7C766776927B}"/>
              </a:ext>
            </a:extLst>
          </p:cNvPr>
          <p:cNvSpPr txBox="1"/>
          <p:nvPr/>
        </p:nvSpPr>
        <p:spPr>
          <a:xfrm>
            <a:off x="762000" y="304800"/>
            <a:ext cx="53340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cap="all" dirty="0">
                <a:solidFill>
                  <a:prstClr val="white"/>
                </a:solidFill>
                <a:latin typeface="HelveticaNeueLT Std Cn" pitchFamily="34" charset="0"/>
              </a:rPr>
              <a:t>PAID FAMILY LEAVE </a:t>
            </a:r>
            <a:endParaRPr kumimoji="0" lang="en-US" sz="2400" b="0" i="0" u="none" strike="noStrike" kern="1200" cap="all" spc="0" normalizeH="0" baseline="0" noProof="0" dirty="0">
              <a:ln>
                <a:noFill/>
              </a:ln>
              <a:solidFill>
                <a:prstClr val="white"/>
              </a:solidFill>
              <a:effectLst/>
              <a:uLnTx/>
              <a:uFillTx/>
              <a:latin typeface="HelveticaNeueLT Std Cn" pitchFamily="34" charset="0"/>
              <a:ea typeface="+mn-ea"/>
              <a:cs typeface="+mn-cs"/>
            </a:endParaRPr>
          </a:p>
        </p:txBody>
      </p:sp>
      <p:sp>
        <p:nvSpPr>
          <p:cNvPr id="5" name="TextBox 4">
            <a:extLst>
              <a:ext uri="{FF2B5EF4-FFF2-40B4-BE49-F238E27FC236}">
                <a16:creationId xmlns:a16="http://schemas.microsoft.com/office/drawing/2014/main" id="{03A9D899-B67F-4C33-B12F-5B1504FC9806}"/>
              </a:ext>
            </a:extLst>
          </p:cNvPr>
          <p:cNvSpPr txBox="1"/>
          <p:nvPr/>
        </p:nvSpPr>
        <p:spPr>
          <a:xfrm>
            <a:off x="266700" y="1295400"/>
            <a:ext cx="8610600" cy="2554545"/>
          </a:xfrm>
          <a:prstGeom prst="rect">
            <a:avLst/>
          </a:prstGeom>
          <a:noFill/>
        </p:spPr>
        <p:txBody>
          <a:bodyPr wrap="square" rtlCol="0">
            <a:spAutoFit/>
          </a:bodyPr>
          <a:lstStyle/>
          <a:p>
            <a:pPr marL="0" lvl="2" algn="ctr">
              <a:defRPr/>
            </a:pPr>
            <a:r>
              <a:rPr lang="en-US" sz="2800" b="1" u="sng" dirty="0">
                <a:solidFill>
                  <a:prstClr val="black"/>
                </a:solidFill>
                <a:latin typeface="HelveticaNeueLT Std Cn" pitchFamily="34" charset="0"/>
              </a:rPr>
              <a:t>TAKEAWAYS</a:t>
            </a:r>
          </a:p>
          <a:p>
            <a:pPr marL="0" lvl="2" algn="ctr">
              <a:defRPr/>
            </a:pPr>
            <a:endParaRPr lang="en-US" sz="2800" b="1" u="sng" dirty="0">
              <a:solidFill>
                <a:prstClr val="black"/>
              </a:solidFill>
              <a:latin typeface="HelveticaNeueLT Std Cn" pitchFamily="34" charset="0"/>
            </a:endParaRPr>
          </a:p>
          <a:p>
            <a:pPr marL="461963" lvl="2" indent="-461963">
              <a:buFont typeface="Wingdings" panose="05000000000000000000" pitchFamily="2" charset="2"/>
              <a:buChar char="§"/>
              <a:defRPr/>
            </a:pPr>
            <a:r>
              <a:rPr lang="en-US" sz="2800" dirty="0">
                <a:solidFill>
                  <a:prstClr val="black"/>
                </a:solidFill>
                <a:latin typeface="HelveticaNeueLT Std Cn" pitchFamily="34" charset="0"/>
              </a:rPr>
              <a:t>Review your policies and procedures for compliance!</a:t>
            </a:r>
          </a:p>
          <a:p>
            <a:pPr lvl="2">
              <a:defRPr/>
            </a:pPr>
            <a:endParaRPr kumimoji="0" lang="en-US" sz="28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HelveticaNeueLT Std Cn" pitchFamily="34" charset="0"/>
              <a:ea typeface="+mn-ea"/>
              <a:cs typeface="+mn-cs"/>
            </a:endParaRPr>
          </a:p>
        </p:txBody>
      </p:sp>
    </p:spTree>
    <p:extLst>
      <p:ext uri="{BB962C8B-B14F-4D97-AF65-F5344CB8AC3E}">
        <p14:creationId xmlns:p14="http://schemas.microsoft.com/office/powerpoint/2010/main" val="1171165274"/>
      </p:ext>
    </p:extLst>
  </p:cSld>
  <p:clrMapOvr>
    <a:masterClrMapping/>
  </p:clrMapOvr>
</p:sld>
</file>

<file path=ppt/theme/theme1.xml><?xml version="1.0" encoding="utf-8"?>
<a:theme xmlns:a="http://schemas.openxmlformats.org/drawingml/2006/main" name="Labor Conference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Labor Conference PPT Template</Template>
  <TotalTime>10580</TotalTime>
  <Words>2547</Words>
  <Application>Microsoft Office PowerPoint</Application>
  <PresentationFormat>On-screen Show (4:3)</PresentationFormat>
  <Paragraphs>326</Paragraphs>
  <Slides>37</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Arial Narrow</vt:lpstr>
      <vt:lpstr>Calibri</vt:lpstr>
      <vt:lpstr>HelveticaNeueLT Std</vt:lpstr>
      <vt:lpstr>HelveticaNeueLT Std Cn</vt:lpstr>
      <vt:lpstr>HelveticaNeueLT Std Med Cn</vt:lpstr>
      <vt:lpstr>Palatino Linotype</vt:lpstr>
      <vt:lpstr>Wingdings</vt:lpstr>
      <vt:lpstr>Labor Conference PPT Template</vt:lpstr>
      <vt:lpstr>Disclaimer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HERO ACT – Safety Committee </vt:lpstr>
      <vt:lpstr>HERO ACT – Safety Committee</vt:lpstr>
      <vt:lpstr>HERO ACT – Safety Committee</vt:lpstr>
      <vt:lpstr>WHISTLEBLOWER</vt:lpstr>
      <vt:lpstr>WHISTLEBLOWER</vt:lpstr>
      <vt:lpstr>WHISTLEBLOWER</vt:lpstr>
      <vt:lpstr>WHISTLEBLOWER</vt:lpstr>
      <vt:lpstr>WHISTLEBLOWER</vt:lpstr>
      <vt:lpstr>PowerPoint Presentation</vt:lpstr>
      <vt:lpstr>PowerPoint Presentation</vt:lpstr>
      <vt:lpstr>PowerPoint Presentation</vt:lpstr>
      <vt:lpstr>PowerPoint Presentation</vt:lpstr>
      <vt:lpstr>PowerPoint Presentation</vt:lpstr>
      <vt:lpstr>Covid-19 eeo issues</vt:lpstr>
      <vt:lpstr>Covid-19 eeo issues</vt:lpstr>
      <vt:lpstr>Covid-19 eeo issues</vt:lpstr>
      <vt:lpstr>NLRB</vt:lpstr>
      <vt:lpstr>NLRB</vt:lpstr>
      <vt:lpstr>PowerPoint Presentation</vt:lpstr>
      <vt:lpstr>PowerPoint Presentation</vt:lpstr>
      <vt:lpstr>Recreational marijuana</vt:lpstr>
      <vt:lpstr>Recreational marijuana</vt:lpstr>
      <vt:lpstr>PowerPoint Presentation</vt:lpstr>
      <vt:lpstr>PowerPoint Presentation</vt:lpstr>
      <vt:lpstr>PowerPoint Presentation</vt:lpstr>
      <vt:lpstr>PowerPoint Presentation</vt:lpstr>
      <vt:lpstr>PowerPoint Presentation</vt:lpstr>
      <vt:lpstr>PowerPoint Presentation</vt:lpstr>
    </vt:vector>
  </TitlesOfParts>
  <Company>HSE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Charboneau, Kathryn</dc:creator>
  <cp:lastModifiedBy>Barry Howard</cp:lastModifiedBy>
  <cp:revision>255</cp:revision>
  <cp:lastPrinted>2022-03-03T17:31:56Z</cp:lastPrinted>
  <dcterms:created xsi:type="dcterms:W3CDTF">2017-02-17T17:21:33Z</dcterms:created>
  <dcterms:modified xsi:type="dcterms:W3CDTF">2022-03-11T13:50:48Z</dcterms:modified>
</cp:coreProperties>
</file>