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64" r:id="rId5"/>
    <p:sldId id="259" r:id="rId6"/>
    <p:sldId id="260" r:id="rId7"/>
    <p:sldId id="261" r:id="rId8"/>
    <p:sldId id="262" r:id="rId9"/>
    <p:sldId id="263" r:id="rId10"/>
    <p:sldId id="265" r:id="rId11"/>
    <p:sldId id="266" r:id="rId12"/>
    <p:sldId id="272" r:id="rId13"/>
    <p:sldId id="269" r:id="rId14"/>
    <p:sldId id="270" r:id="rId15"/>
    <p:sldId id="271" r:id="rId16"/>
    <p:sldId id="273" r:id="rId17"/>
  </p:sldIdLst>
  <p:sldSz cx="12192000" cy="6858000"/>
  <p:notesSz cx="6881813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3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47DC-2478-48F3-B293-7C695FE01961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AD63EEE7-E8F2-44B9-AF46-26603BC0D3B9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7419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47DC-2478-48F3-B293-7C695FE01961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3EEE7-E8F2-44B9-AF46-26603BC0D3B9}" type="slidenum">
              <a:rPr lang="en-US" smtClean="0"/>
              <a:t>‹#›</a:t>
            </a:fld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2588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47DC-2478-48F3-B293-7C695FE01961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3EEE7-E8F2-44B9-AF46-26603BC0D3B9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2410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47DC-2478-48F3-B293-7C695FE01961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3EEE7-E8F2-44B9-AF46-26603BC0D3B9}" type="slidenum">
              <a:rPr lang="en-US" smtClean="0"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6899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47DC-2478-48F3-B293-7C695FE01961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3EEE7-E8F2-44B9-AF46-26603BC0D3B9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7883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47DC-2478-48F3-B293-7C695FE01961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3EEE7-E8F2-44B9-AF46-26603BC0D3B9}" type="slidenum">
              <a:rPr lang="en-US" smtClean="0"/>
              <a:t>‹#›</a:t>
            </a:fld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1842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47DC-2478-48F3-B293-7C695FE01961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3EEE7-E8F2-44B9-AF46-26603BC0D3B9}" type="slidenum">
              <a:rPr lang="en-US" smtClean="0"/>
              <a:t>‹#›</a:t>
            </a:fld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4144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47DC-2478-48F3-B293-7C695FE01961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3EEE7-E8F2-44B9-AF46-26603BC0D3B9}" type="slidenum">
              <a:rPr lang="en-US" smtClean="0"/>
              <a:t>‹#›</a:t>
            </a:fld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59645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47DC-2478-48F3-B293-7C695FE01961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3EEE7-E8F2-44B9-AF46-26603BC0D3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739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47DC-2478-48F3-B293-7C695FE01961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3EEE7-E8F2-44B9-AF46-26603BC0D3B9}" type="slidenum">
              <a:rPr lang="en-US" smtClean="0"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539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7B4447DC-2478-48F3-B293-7C695FE01961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3EEE7-E8F2-44B9-AF46-26603BC0D3B9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2717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4447DC-2478-48F3-B293-7C695FE01961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AD63EEE7-E8F2-44B9-AF46-26603BC0D3B9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8357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postalpro.usps.com/certifiedmsps" TargetMode="Externa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isdmdirectmail.com/informed-delivery" TargetMode="Externa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114E3-69D9-4F9E-B916-354F6C37864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Informed Delivery for Business Mailers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B50801-0495-4AD0-96DA-152BD118C3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38473" y="4399940"/>
            <a:ext cx="4424218" cy="1655762"/>
          </a:xfrm>
        </p:spPr>
        <p:txBody>
          <a:bodyPr>
            <a:normAutofit fontScale="92500" lnSpcReduction="20000"/>
          </a:bodyPr>
          <a:lstStyle/>
          <a:p>
            <a:pPr algn="r"/>
            <a:r>
              <a:rPr lang="en-US" dirty="0"/>
              <a:t>Michael Libby</a:t>
            </a:r>
          </a:p>
          <a:p>
            <a:pPr algn="r"/>
            <a:r>
              <a:rPr lang="en-US" dirty="0"/>
              <a:t>Perinton Publishing</a:t>
            </a:r>
          </a:p>
          <a:p>
            <a:pPr algn="r"/>
            <a:r>
              <a:rPr lang="en-US" dirty="0"/>
              <a:t>Rochester PCC</a:t>
            </a:r>
          </a:p>
          <a:p>
            <a:pPr algn="r"/>
            <a:r>
              <a:rPr lang="en-US" dirty="0"/>
              <a:t>6/19/2019</a:t>
            </a:r>
          </a:p>
        </p:txBody>
      </p:sp>
    </p:spTree>
    <p:extLst>
      <p:ext uri="{BB962C8B-B14F-4D97-AF65-F5344CB8AC3E}">
        <p14:creationId xmlns:p14="http://schemas.microsoft.com/office/powerpoint/2010/main" val="248285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7A3913-707D-4ADA-AF02-C2288F42E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8463" y="797736"/>
            <a:ext cx="10515600" cy="1325563"/>
          </a:xfrm>
        </p:spPr>
        <p:txBody>
          <a:bodyPr/>
          <a:lstStyle/>
          <a:p>
            <a:r>
              <a:rPr lang="en-US" b="1" dirty="0"/>
              <a:t>Why make informed delivery part of a multi-channel campaign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95C205-63A4-4DC0-9507-042996D2B654}"/>
              </a:ext>
            </a:extLst>
          </p:cNvPr>
          <p:cNvSpPr txBox="1"/>
          <p:nvPr/>
        </p:nvSpPr>
        <p:spPr>
          <a:xfrm>
            <a:off x="2020388" y="2329543"/>
            <a:ext cx="909174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Multi-Channel Campaigns give you more opportunities to connect with your customer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Studies cited by the USPS claimed  37% lift with Multi-Channel Campaigns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Another result cited by the USPS cited a 50% lift in response rates and 25% more spending by consumers who signed up for Informed Delivery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 made a dinner reservation at Bonefish Grill before I read my mail at home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My wife regularly stops off at Joann Fabric and Craft Stores after seeing an ad in her email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How would your customers value you if you executed a multi-channel campaign with a 50% higher lift or 25% more spending by incorporating </a:t>
            </a:r>
            <a:r>
              <a:rPr lang="en-US"/>
              <a:t>Informed Delivery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2220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7A3913-707D-4ADA-AF02-C2288F42E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8131" y="1207039"/>
            <a:ext cx="10515600" cy="1325563"/>
          </a:xfrm>
        </p:spPr>
        <p:txBody>
          <a:bodyPr/>
          <a:lstStyle/>
          <a:p>
            <a:r>
              <a:rPr lang="en-US" b="1" dirty="0"/>
              <a:t>Steps in starting a campaign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95C205-63A4-4DC0-9507-042996D2B654}"/>
              </a:ext>
            </a:extLst>
          </p:cNvPr>
          <p:cNvSpPr txBox="1"/>
          <p:nvPr/>
        </p:nvSpPr>
        <p:spPr>
          <a:xfrm>
            <a:off x="2002971" y="1859339"/>
            <a:ext cx="717586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Define your primary goal for the campaign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Brand Impression to get people interested in seeing that </a:t>
            </a:r>
            <a:r>
              <a:rPr lang="en-US" dirty="0" err="1"/>
              <a:t>mailpiece</a:t>
            </a:r>
            <a:r>
              <a:rPr lang="en-US" dirty="0"/>
              <a:t> at home  or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Click through to a web landing page to drive a sale, ask for a sales contact, find the closest store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Find resources to develop web landing page and collateral artwork for the Consumer facing portal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Find a mailing service provider who can master the USPS Mailer Campaign Portal or </a:t>
            </a:r>
            <a:r>
              <a:rPr lang="en-US" dirty="0" err="1"/>
              <a:t>PostalOne</a:t>
            </a:r>
            <a:r>
              <a:rPr lang="en-US" dirty="0"/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hlinkClick r:id="rId2"/>
              </a:rPr>
              <a:t>https://postalpro.usps.com/certifiedmsps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Monitor Progress and Results through the Mailer Campaign Portal</a:t>
            </a:r>
          </a:p>
        </p:txBody>
      </p:sp>
    </p:spTree>
    <p:extLst>
      <p:ext uri="{BB962C8B-B14F-4D97-AF65-F5344CB8AC3E}">
        <p14:creationId xmlns:p14="http://schemas.microsoft.com/office/powerpoint/2010/main" val="19679139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7A3913-707D-4ADA-AF02-C2288F42E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215747"/>
            <a:ext cx="10515600" cy="1325563"/>
          </a:xfrm>
        </p:spPr>
        <p:txBody>
          <a:bodyPr/>
          <a:lstStyle/>
          <a:p>
            <a:r>
              <a:rPr lang="en-US" b="1" dirty="0"/>
              <a:t>Some results from </a:t>
            </a:r>
            <a:r>
              <a:rPr lang="en-US" b="1" dirty="0" err="1"/>
              <a:t>iD</a:t>
            </a:r>
            <a:r>
              <a:rPr lang="en-US" b="1" dirty="0"/>
              <a:t> campaigns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95C205-63A4-4DC0-9507-042996D2B654}"/>
              </a:ext>
            </a:extLst>
          </p:cNvPr>
          <p:cNvSpPr txBox="1"/>
          <p:nvPr/>
        </p:nvSpPr>
        <p:spPr>
          <a:xfrm>
            <a:off x="2020388" y="2329543"/>
            <a:ext cx="71758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D9ECE2D-5027-4870-82EB-C9DBA437CFBE}"/>
              </a:ext>
            </a:extLst>
          </p:cNvPr>
          <p:cNvSpPr txBox="1"/>
          <p:nvPr/>
        </p:nvSpPr>
        <p:spPr>
          <a:xfrm>
            <a:off x="1143000" y="5080000"/>
            <a:ext cx="9765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From a mailer in Maryland 3/19/2018.  5% of the deliveries are registered with Informed Delivery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0BBA1C0-8D87-4CED-B5A3-5F93FEFB94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5887" y="2552700"/>
            <a:ext cx="9420225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4994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7A3913-707D-4ADA-AF02-C2288F42E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215747"/>
            <a:ext cx="10515600" cy="1325563"/>
          </a:xfrm>
        </p:spPr>
        <p:txBody>
          <a:bodyPr/>
          <a:lstStyle/>
          <a:p>
            <a:r>
              <a:rPr lang="en-US" b="1" dirty="0"/>
              <a:t>Some results from </a:t>
            </a:r>
            <a:r>
              <a:rPr lang="en-US" b="1" dirty="0" err="1"/>
              <a:t>iD</a:t>
            </a:r>
            <a:r>
              <a:rPr lang="en-US" b="1" dirty="0"/>
              <a:t> campaigns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95C205-63A4-4DC0-9507-042996D2B654}"/>
              </a:ext>
            </a:extLst>
          </p:cNvPr>
          <p:cNvSpPr txBox="1"/>
          <p:nvPr/>
        </p:nvSpPr>
        <p:spPr>
          <a:xfrm>
            <a:off x="2020388" y="2329543"/>
            <a:ext cx="71758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14C895-199F-4902-9A20-DB0192C217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9812" y="2052637"/>
            <a:ext cx="7572375" cy="27527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D9ECE2D-5027-4870-82EB-C9DBA437CFBE}"/>
              </a:ext>
            </a:extLst>
          </p:cNvPr>
          <p:cNvSpPr txBox="1"/>
          <p:nvPr/>
        </p:nvSpPr>
        <p:spPr>
          <a:xfrm>
            <a:off x="557350" y="5080000"/>
            <a:ext cx="10350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From a mailer in Ohio 3/7/2019.  Note that Informed Delivery registration has increased to 13.9% in 1 year</a:t>
            </a:r>
          </a:p>
        </p:txBody>
      </p:sp>
    </p:spTree>
    <p:extLst>
      <p:ext uri="{BB962C8B-B14F-4D97-AF65-F5344CB8AC3E}">
        <p14:creationId xmlns:p14="http://schemas.microsoft.com/office/powerpoint/2010/main" val="13183056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7A3913-707D-4ADA-AF02-C2288F42E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2006" y="1241873"/>
            <a:ext cx="10515600" cy="1325563"/>
          </a:xfrm>
        </p:spPr>
        <p:txBody>
          <a:bodyPr/>
          <a:lstStyle/>
          <a:p>
            <a:r>
              <a:rPr lang="en-US" b="1" dirty="0"/>
              <a:t>Review samples from my home mailbox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95C205-63A4-4DC0-9507-042996D2B654}"/>
              </a:ext>
            </a:extLst>
          </p:cNvPr>
          <p:cNvSpPr txBox="1"/>
          <p:nvPr/>
        </p:nvSpPr>
        <p:spPr>
          <a:xfrm>
            <a:off x="1950719" y="1904654"/>
            <a:ext cx="937042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My 84 year old mother lives with my wife and I.    Very little of this mail was addressed to me personally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Representative Image replaces the greyscale scan of the </a:t>
            </a:r>
            <a:r>
              <a:rPr lang="en-US" dirty="0" err="1"/>
              <a:t>mailpiece</a:t>
            </a:r>
            <a:r>
              <a:rPr lang="en-US" dirty="0"/>
              <a:t> and is optional on letter campaigns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Ride-Along images allow a reader to click through to a web landing page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If click throughs are the main objective then a Ride-Along only may make sense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For Brand Impressions, Representative Image might make more sense since it is larger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You will have to test to see what works for your mailing</a:t>
            </a:r>
          </a:p>
        </p:txBody>
      </p:sp>
    </p:spTree>
    <p:extLst>
      <p:ext uri="{BB962C8B-B14F-4D97-AF65-F5344CB8AC3E}">
        <p14:creationId xmlns:p14="http://schemas.microsoft.com/office/powerpoint/2010/main" val="26595761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7A3913-707D-4ADA-AF02-C2288F42E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215747"/>
            <a:ext cx="10515600" cy="1325563"/>
          </a:xfrm>
        </p:spPr>
        <p:txBody>
          <a:bodyPr/>
          <a:lstStyle/>
          <a:p>
            <a:r>
              <a:rPr lang="en-US" b="1" dirty="0"/>
              <a:t>  questions?</a:t>
            </a:r>
          </a:p>
        </p:txBody>
      </p:sp>
    </p:spTree>
    <p:extLst>
      <p:ext uri="{BB962C8B-B14F-4D97-AF65-F5344CB8AC3E}">
        <p14:creationId xmlns:p14="http://schemas.microsoft.com/office/powerpoint/2010/main" val="33962679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7A3913-707D-4ADA-AF02-C2288F42E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6874" y="1093827"/>
            <a:ext cx="10515600" cy="1325563"/>
          </a:xfrm>
        </p:spPr>
        <p:txBody>
          <a:bodyPr/>
          <a:lstStyle/>
          <a:p>
            <a:r>
              <a:rPr lang="en-US" b="1" dirty="0"/>
              <a:t>  resources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66F3D4-77C3-4AE5-8501-E7D26A4A87C4}"/>
              </a:ext>
            </a:extLst>
          </p:cNvPr>
          <p:cNvSpPr txBox="1"/>
          <p:nvPr/>
        </p:nvSpPr>
        <p:spPr>
          <a:xfrm>
            <a:off x="1820091" y="2333897"/>
            <a:ext cx="830797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Visit this URL </a:t>
            </a:r>
            <a:r>
              <a:rPr lang="en-US" dirty="0">
                <a:hlinkClick r:id="rId2"/>
              </a:rPr>
              <a:t>https://www.wisdmdirectmail.com/informed-delivery</a:t>
            </a:r>
            <a:r>
              <a:rPr lang="en-US" dirty="0"/>
              <a:t> to get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 copy of this </a:t>
            </a:r>
            <a:r>
              <a:rPr lang="en-US" dirty="0" err="1"/>
              <a:t>Powerpoint</a:t>
            </a:r>
            <a:r>
              <a:rPr lang="en-US" dirty="0"/>
              <a:t> Presentation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 full copy of the 4 NPF 2019 Presentations I reference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Copies of 2 of the studies cited by the USPS to support Informed Delivery ROI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Guidelines on images used for a campaign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Informed Campaign FAQs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Mailer Campaign User Guide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An Excel Spreadsheet showing ID participation down to the zip code level (hint: WNY is in the Eastern Area of the USPS)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05418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7A3913-707D-4ADA-AF02-C2288F42E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215747"/>
            <a:ext cx="10515600" cy="978813"/>
          </a:xfrm>
        </p:spPr>
        <p:txBody>
          <a:bodyPr/>
          <a:lstStyle/>
          <a:p>
            <a:r>
              <a:rPr lang="en-US" b="1" dirty="0"/>
              <a:t>Thanks  to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95C205-63A4-4DC0-9507-042996D2B654}"/>
              </a:ext>
            </a:extLst>
          </p:cNvPr>
          <p:cNvSpPr txBox="1"/>
          <p:nvPr/>
        </p:nvSpPr>
        <p:spPr>
          <a:xfrm>
            <a:off x="2020388" y="2329543"/>
            <a:ext cx="717586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We have used material presented at the 2019 NPF with the permission of the authors.  They shared a lot of the same slides.  At the end of this presentation is a link to their full presentations as well as other Informed Delivery Resources.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Kurt Ruppel IWCO Direct-Director of Postal Policy and Marketing Communication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Carrie </a:t>
            </a:r>
            <a:r>
              <a:rPr lang="en-US" dirty="0" err="1"/>
              <a:t>Bornitz</a:t>
            </a:r>
            <a:r>
              <a:rPr lang="en-US" dirty="0"/>
              <a:t> USPS-Informed Delivery Program Manager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Robert E Dixon Jr USPS-Director of Product Technology Innovation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04480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7A3913-707D-4ADA-AF02-C2288F42E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6200" y="1089942"/>
            <a:ext cx="10515600" cy="1325563"/>
          </a:xfrm>
        </p:spPr>
        <p:txBody>
          <a:bodyPr/>
          <a:lstStyle/>
          <a:p>
            <a:r>
              <a:rPr lang="en-US" b="1" dirty="0"/>
              <a:t>What we will cover today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95C205-63A4-4DC0-9507-042996D2B654}"/>
              </a:ext>
            </a:extLst>
          </p:cNvPr>
          <p:cNvSpPr txBox="1"/>
          <p:nvPr/>
        </p:nvSpPr>
        <p:spPr>
          <a:xfrm>
            <a:off x="1959428" y="1997839"/>
            <a:ext cx="717586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 High Level Overview for Agencies and Marketing Firms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What is Informed Delivery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business side of Informed Delivery drives what consumers see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Are consumers really using informed delivery?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Why make Informed Delivery part of Multi-Channel Marketing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Designing an Informed Delivery Campaign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Some results from Informed Delivery Pros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Review samples from my mailbox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63D8779-8875-4EF2-807B-C3C95211DE56}"/>
              </a:ext>
            </a:extLst>
          </p:cNvPr>
          <p:cNvSpPr/>
          <p:nvPr/>
        </p:nvSpPr>
        <p:spPr>
          <a:xfrm>
            <a:off x="1048172" y="4158734"/>
            <a:ext cx="54423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/>
              <a:t>What we won’t cover today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1994B7-637F-43D1-9184-5948FF37D7E0}"/>
              </a:ext>
            </a:extLst>
          </p:cNvPr>
          <p:cNvSpPr txBox="1"/>
          <p:nvPr/>
        </p:nvSpPr>
        <p:spPr>
          <a:xfrm>
            <a:off x="1959428" y="4813994"/>
            <a:ext cx="91788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Manual Entry of data through the Mailer Campaign Portal on the Business Customer Gateway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Electronic Submission through </a:t>
            </a:r>
            <a:r>
              <a:rPr lang="en-US" dirty="0" err="1"/>
              <a:t>PostalOne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547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7A3913-707D-4ADA-AF02-C2288F42E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5880" y="1215747"/>
            <a:ext cx="10515600" cy="1325563"/>
          </a:xfrm>
        </p:spPr>
        <p:txBody>
          <a:bodyPr/>
          <a:lstStyle/>
          <a:p>
            <a:r>
              <a:rPr lang="en-US" b="1" dirty="0"/>
              <a:t>A high level overview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95C205-63A4-4DC0-9507-042996D2B654}"/>
              </a:ext>
            </a:extLst>
          </p:cNvPr>
          <p:cNvSpPr txBox="1"/>
          <p:nvPr/>
        </p:nvSpPr>
        <p:spPr>
          <a:xfrm>
            <a:off x="2020388" y="2329543"/>
            <a:ext cx="71758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37ED58E-F3D2-4FB9-8942-03BEFFF264AD}"/>
              </a:ext>
            </a:extLst>
          </p:cNvPr>
          <p:cNvSpPr txBox="1"/>
          <p:nvPr/>
        </p:nvSpPr>
        <p:spPr>
          <a:xfrm>
            <a:off x="1463040" y="2220686"/>
            <a:ext cx="892628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Start an Informed Delivery Campaign before sending printed materials to the Mailing Service Provider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You need an integrated suite of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err="1"/>
              <a:t>Mailpieces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Compelling collateral artwork for the consumers to replace the greyscale scans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Web Links and Web Landing Page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Measurement and Reporting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6151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895C205-63A4-4DC0-9507-042996D2B654}"/>
              </a:ext>
            </a:extLst>
          </p:cNvPr>
          <p:cNvSpPr txBox="1"/>
          <p:nvPr/>
        </p:nvSpPr>
        <p:spPr>
          <a:xfrm>
            <a:off x="2020388" y="2329543"/>
            <a:ext cx="71758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52F12AE-8A43-4FF1-84F5-7770BDC6EB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3162" y="350982"/>
            <a:ext cx="9194715" cy="510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7222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895C205-63A4-4DC0-9507-042996D2B654}"/>
              </a:ext>
            </a:extLst>
          </p:cNvPr>
          <p:cNvSpPr txBox="1"/>
          <p:nvPr/>
        </p:nvSpPr>
        <p:spPr>
          <a:xfrm>
            <a:off x="2020388" y="2329543"/>
            <a:ext cx="71758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BD0F22D-3610-4D64-B7F8-331E6DE86A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2674" y="317438"/>
            <a:ext cx="8980343" cy="5335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8837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895C205-63A4-4DC0-9507-042996D2B654}"/>
              </a:ext>
            </a:extLst>
          </p:cNvPr>
          <p:cNvSpPr txBox="1"/>
          <p:nvPr/>
        </p:nvSpPr>
        <p:spPr>
          <a:xfrm>
            <a:off x="2020388" y="2329543"/>
            <a:ext cx="71758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857723-AAE3-424C-B2A4-6C4674150A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5537" y="591127"/>
            <a:ext cx="8792903" cy="4900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914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895C205-63A4-4DC0-9507-042996D2B654}"/>
              </a:ext>
            </a:extLst>
          </p:cNvPr>
          <p:cNvSpPr txBox="1"/>
          <p:nvPr/>
        </p:nvSpPr>
        <p:spPr>
          <a:xfrm>
            <a:off x="2020388" y="2329543"/>
            <a:ext cx="71758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723C2F-029E-4428-B933-048820EB2F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0388" y="129309"/>
            <a:ext cx="8654442" cy="518593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DFF5067-2A00-4D4E-B5EF-3CC6B2FF11A8}"/>
              </a:ext>
            </a:extLst>
          </p:cNvPr>
          <p:cNvSpPr txBox="1"/>
          <p:nvPr/>
        </p:nvSpPr>
        <p:spPr>
          <a:xfrm>
            <a:off x="1921164" y="5458690"/>
            <a:ext cx="8753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The USPS Projects up to 30 Million Users Nationwide by the next NPF</a:t>
            </a:r>
          </a:p>
        </p:txBody>
      </p:sp>
    </p:spTree>
    <p:extLst>
      <p:ext uri="{BB962C8B-B14F-4D97-AF65-F5344CB8AC3E}">
        <p14:creationId xmlns:p14="http://schemas.microsoft.com/office/powerpoint/2010/main" val="39252495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895C205-63A4-4DC0-9507-042996D2B654}"/>
              </a:ext>
            </a:extLst>
          </p:cNvPr>
          <p:cNvSpPr txBox="1"/>
          <p:nvPr/>
        </p:nvSpPr>
        <p:spPr>
          <a:xfrm>
            <a:off x="2020388" y="2329543"/>
            <a:ext cx="71758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83D484-EF94-4BCC-B623-FC1CD24605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1855" y="554182"/>
            <a:ext cx="9528061" cy="5243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611191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262</TotalTime>
  <Words>672</Words>
  <Application>Microsoft Office PowerPoint</Application>
  <PresentationFormat>Widescreen</PresentationFormat>
  <Paragraphs>72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Gill Sans MT</vt:lpstr>
      <vt:lpstr>Gallery</vt:lpstr>
      <vt:lpstr>Informed Delivery for Business Mailers</vt:lpstr>
      <vt:lpstr>Thanks  to</vt:lpstr>
      <vt:lpstr>What we will cover today</vt:lpstr>
      <vt:lpstr>A high level overview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Why make informed delivery part of a multi-channel campaign</vt:lpstr>
      <vt:lpstr>Steps in starting a campaign</vt:lpstr>
      <vt:lpstr>Some results from iD campaigns</vt:lpstr>
      <vt:lpstr>Some results from iD campaigns</vt:lpstr>
      <vt:lpstr>Review samples from my home mailbox</vt:lpstr>
      <vt:lpstr>  questions?</vt:lpstr>
      <vt:lpstr>  resources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Informed Delivery for Business Mailers</dc:title>
  <dc:creator>michael libby</dc:creator>
  <cp:lastModifiedBy>michael libby</cp:lastModifiedBy>
  <cp:revision>20</cp:revision>
  <cp:lastPrinted>2019-06-18T20:30:26Z</cp:lastPrinted>
  <dcterms:created xsi:type="dcterms:W3CDTF">2019-06-18T16:16:10Z</dcterms:created>
  <dcterms:modified xsi:type="dcterms:W3CDTF">2019-06-18T20:38:16Z</dcterms:modified>
</cp:coreProperties>
</file>